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7" r:id="rId3"/>
    <p:sldId id="270" r:id="rId4"/>
    <p:sldId id="258" r:id="rId5"/>
    <p:sldId id="271" r:id="rId6"/>
    <p:sldId id="272" r:id="rId7"/>
    <p:sldId id="273" r:id="rId8"/>
    <p:sldId id="274" r:id="rId9"/>
    <p:sldId id="278" r:id="rId10"/>
    <p:sldId id="275" r:id="rId11"/>
    <p:sldId id="276" r:id="rId12"/>
    <p:sldId id="262" r:id="rId13"/>
    <p:sldId id="261" r:id="rId14"/>
    <p:sldId id="263" r:id="rId15"/>
    <p:sldId id="264" r:id="rId16"/>
    <p:sldId id="257" r:id="rId1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09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08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Vpra&#353;alnik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l-SI"/>
  <c:chart>
    <c:autoTitleDeleted val="1"/>
    <c:plotArea>
      <c:layout/>
      <c:barChart>
        <c:barDir val="col"/>
        <c:grouping val="percentStacked"/>
        <c:ser>
          <c:idx val="0"/>
          <c:order val="0"/>
          <c:tx>
            <c:strRef>
              <c:f>List8!$A$2</c:f>
              <c:strCache>
                <c:ptCount val="1"/>
                <c:pt idx="0">
                  <c:v>Eko kmetijstvo</c:v>
                </c:pt>
              </c:strCache>
            </c:strRef>
          </c:tx>
          <c:cat>
            <c:strRef>
              <c:f>List8!$B$1:$E$1</c:f>
              <c:strCache>
                <c:ptCount val="4"/>
                <c:pt idx="0">
                  <c:v>obmestni</c:v>
                </c:pt>
                <c:pt idx="1">
                  <c:v>intenzivno praznenje</c:v>
                </c:pt>
                <c:pt idx="2">
                  <c:v>potencialno praznenje</c:v>
                </c:pt>
                <c:pt idx="3">
                  <c:v>značilna ravninska</c:v>
                </c:pt>
              </c:strCache>
            </c:strRef>
          </c:cat>
          <c:val>
            <c:numRef>
              <c:f>List8!$B$2:$E$2</c:f>
              <c:numCache>
                <c:formatCode>0.0%</c:formatCode>
                <c:ptCount val="4"/>
                <c:pt idx="0">
                  <c:v>0.13500000000000001</c:v>
                </c:pt>
                <c:pt idx="1">
                  <c:v>0.125</c:v>
                </c:pt>
                <c:pt idx="2">
                  <c:v>0.16700000000000004</c:v>
                </c:pt>
                <c:pt idx="3">
                  <c:v>0.17500000000000004</c:v>
                </c:pt>
              </c:numCache>
            </c:numRef>
          </c:val>
        </c:ser>
        <c:ser>
          <c:idx val="1"/>
          <c:order val="1"/>
          <c:tx>
            <c:strRef>
              <c:f>List8!$A$3</c:f>
              <c:strCache>
                <c:ptCount val="1"/>
                <c:pt idx="0">
                  <c:v>Eko turizem</c:v>
                </c:pt>
              </c:strCache>
            </c:strRef>
          </c:tx>
          <c:cat>
            <c:strRef>
              <c:f>List8!$B$1:$E$1</c:f>
              <c:strCache>
                <c:ptCount val="4"/>
                <c:pt idx="0">
                  <c:v>obmestni</c:v>
                </c:pt>
                <c:pt idx="1">
                  <c:v>intenzivno praznenje</c:v>
                </c:pt>
                <c:pt idx="2">
                  <c:v>potencialno praznenje</c:v>
                </c:pt>
                <c:pt idx="3">
                  <c:v>značilna ravninska</c:v>
                </c:pt>
              </c:strCache>
            </c:strRef>
          </c:cat>
          <c:val>
            <c:numRef>
              <c:f>List8!$B$3:$E$3</c:f>
              <c:numCache>
                <c:formatCode>0.0%</c:formatCode>
                <c:ptCount val="4"/>
                <c:pt idx="0">
                  <c:v>0.13700000000000001</c:v>
                </c:pt>
                <c:pt idx="1">
                  <c:v>0.11400000000000002</c:v>
                </c:pt>
                <c:pt idx="2">
                  <c:v>0.14600000000000021</c:v>
                </c:pt>
                <c:pt idx="3">
                  <c:v>0.18100000000000024</c:v>
                </c:pt>
              </c:numCache>
            </c:numRef>
          </c:val>
        </c:ser>
        <c:ser>
          <c:idx val="2"/>
          <c:order val="2"/>
          <c:tx>
            <c:strRef>
              <c:f>List8!$A$4</c:f>
              <c:strCache>
                <c:ptCount val="1"/>
                <c:pt idx="0">
                  <c:v>Kulturni turizem</c:v>
                </c:pt>
              </c:strCache>
            </c:strRef>
          </c:tx>
          <c:cat>
            <c:strRef>
              <c:f>List8!$B$1:$E$1</c:f>
              <c:strCache>
                <c:ptCount val="4"/>
                <c:pt idx="0">
                  <c:v>obmestni</c:v>
                </c:pt>
                <c:pt idx="1">
                  <c:v>intenzivno praznenje</c:v>
                </c:pt>
                <c:pt idx="2">
                  <c:v>potencialno praznenje</c:v>
                </c:pt>
                <c:pt idx="3">
                  <c:v>značilna ravninska</c:v>
                </c:pt>
              </c:strCache>
            </c:strRef>
          </c:cat>
          <c:val>
            <c:numRef>
              <c:f>List8!$B$4:$E$4</c:f>
              <c:numCache>
                <c:formatCode>0.0%</c:formatCode>
                <c:ptCount val="4"/>
                <c:pt idx="0">
                  <c:v>8.1000000000000016E-2</c:v>
                </c:pt>
                <c:pt idx="1">
                  <c:v>3.4000000000000002E-2</c:v>
                </c:pt>
                <c:pt idx="2">
                  <c:v>5.2000000000000005E-2</c:v>
                </c:pt>
                <c:pt idx="3">
                  <c:v>3.0000000000000006E-2</c:v>
                </c:pt>
              </c:numCache>
            </c:numRef>
          </c:val>
        </c:ser>
        <c:ser>
          <c:idx val="3"/>
          <c:order val="3"/>
          <c:tx>
            <c:strRef>
              <c:f>List8!$A$5</c:f>
              <c:strCache>
                <c:ptCount val="1"/>
                <c:pt idx="0">
                  <c:v>Izletniški turizem</c:v>
                </c:pt>
              </c:strCache>
            </c:strRef>
          </c:tx>
          <c:cat>
            <c:strRef>
              <c:f>List8!$B$1:$E$1</c:f>
              <c:strCache>
                <c:ptCount val="4"/>
                <c:pt idx="0">
                  <c:v>obmestni</c:v>
                </c:pt>
                <c:pt idx="1">
                  <c:v>intenzivno praznenje</c:v>
                </c:pt>
                <c:pt idx="2">
                  <c:v>potencialno praznenje</c:v>
                </c:pt>
                <c:pt idx="3">
                  <c:v>značilna ravninska</c:v>
                </c:pt>
              </c:strCache>
            </c:strRef>
          </c:cat>
          <c:val>
            <c:numRef>
              <c:f>List8!$B$5:$E$5</c:f>
              <c:numCache>
                <c:formatCode>0.0%</c:formatCode>
                <c:ptCount val="4"/>
                <c:pt idx="0">
                  <c:v>0.18800000000000044</c:v>
                </c:pt>
                <c:pt idx="1">
                  <c:v>0.23900000000000021</c:v>
                </c:pt>
                <c:pt idx="2">
                  <c:v>0.20800000000000021</c:v>
                </c:pt>
                <c:pt idx="3">
                  <c:v>0.18100000000000024</c:v>
                </c:pt>
              </c:numCache>
            </c:numRef>
          </c:val>
        </c:ser>
        <c:ser>
          <c:idx val="4"/>
          <c:order val="4"/>
          <c:tx>
            <c:strRef>
              <c:f>List8!$A$6</c:f>
              <c:strCache>
                <c:ptCount val="1"/>
                <c:pt idx="0">
                  <c:v>Gastronomski turizem</c:v>
                </c:pt>
              </c:strCache>
            </c:strRef>
          </c:tx>
          <c:cat>
            <c:strRef>
              <c:f>List8!$B$1:$E$1</c:f>
              <c:strCache>
                <c:ptCount val="4"/>
                <c:pt idx="0">
                  <c:v>obmestni</c:v>
                </c:pt>
                <c:pt idx="1">
                  <c:v>intenzivno praznenje</c:v>
                </c:pt>
                <c:pt idx="2">
                  <c:v>potencialno praznenje</c:v>
                </c:pt>
                <c:pt idx="3">
                  <c:v>značilna ravninska</c:v>
                </c:pt>
              </c:strCache>
            </c:strRef>
          </c:cat>
          <c:val>
            <c:numRef>
              <c:f>List8!$B$6:$E$6</c:f>
              <c:numCache>
                <c:formatCode>0.0%</c:formatCode>
                <c:ptCount val="4"/>
                <c:pt idx="0">
                  <c:v>0.13200000000000001</c:v>
                </c:pt>
                <c:pt idx="1">
                  <c:v>0.25</c:v>
                </c:pt>
                <c:pt idx="2">
                  <c:v>8.300000000000006E-2</c:v>
                </c:pt>
                <c:pt idx="3">
                  <c:v>9.0000000000000038E-2</c:v>
                </c:pt>
              </c:numCache>
            </c:numRef>
          </c:val>
        </c:ser>
        <c:ser>
          <c:idx val="5"/>
          <c:order val="5"/>
          <c:tx>
            <c:strRef>
              <c:f>List8!$A$7</c:f>
              <c:strCache>
                <c:ptCount val="1"/>
                <c:pt idx="0">
                  <c:v>Podjetništvo</c:v>
                </c:pt>
              </c:strCache>
            </c:strRef>
          </c:tx>
          <c:cat>
            <c:strRef>
              <c:f>List8!$B$1:$E$1</c:f>
              <c:strCache>
                <c:ptCount val="4"/>
                <c:pt idx="0">
                  <c:v>obmestni</c:v>
                </c:pt>
                <c:pt idx="1">
                  <c:v>intenzivno praznenje</c:v>
                </c:pt>
                <c:pt idx="2">
                  <c:v>potencialno praznenje</c:v>
                </c:pt>
                <c:pt idx="3">
                  <c:v>značilna ravninska</c:v>
                </c:pt>
              </c:strCache>
            </c:strRef>
          </c:cat>
          <c:val>
            <c:numRef>
              <c:f>List8!$B$7:$E$7</c:f>
              <c:numCache>
                <c:formatCode>0.00%</c:formatCode>
                <c:ptCount val="4"/>
                <c:pt idx="0">
                  <c:v>8.9000000000000079E-2</c:v>
                </c:pt>
                <c:pt idx="1">
                  <c:v>2.3000000000000003E-2</c:v>
                </c:pt>
                <c:pt idx="2">
                  <c:v>9.4000000000000042E-2</c:v>
                </c:pt>
                <c:pt idx="3">
                  <c:v>2.4000000000000004E-2</c:v>
                </c:pt>
              </c:numCache>
            </c:numRef>
          </c:val>
        </c:ser>
        <c:ser>
          <c:idx val="6"/>
          <c:order val="6"/>
          <c:tx>
            <c:strRef>
              <c:f>List8!$A$8</c:f>
              <c:strCache>
                <c:ptCount val="1"/>
                <c:pt idx="0">
                  <c:v>Obrti</c:v>
                </c:pt>
              </c:strCache>
            </c:strRef>
          </c:tx>
          <c:cat>
            <c:strRef>
              <c:f>List8!$B$1:$E$1</c:f>
              <c:strCache>
                <c:ptCount val="4"/>
                <c:pt idx="0">
                  <c:v>obmestni</c:v>
                </c:pt>
                <c:pt idx="1">
                  <c:v>intenzivno praznenje</c:v>
                </c:pt>
                <c:pt idx="2">
                  <c:v>potencialno praznenje</c:v>
                </c:pt>
                <c:pt idx="3">
                  <c:v>značilna ravninska</c:v>
                </c:pt>
              </c:strCache>
            </c:strRef>
          </c:cat>
          <c:val>
            <c:numRef>
              <c:f>List8!$B$8:$E$8</c:f>
              <c:numCache>
                <c:formatCode>0.0%</c:formatCode>
                <c:ptCount val="4"/>
                <c:pt idx="0">
                  <c:v>0.13</c:v>
                </c:pt>
                <c:pt idx="1">
                  <c:v>0.11400000000000002</c:v>
                </c:pt>
                <c:pt idx="2">
                  <c:v>0.17700000000000021</c:v>
                </c:pt>
                <c:pt idx="3">
                  <c:v>0.13300000000000001</c:v>
                </c:pt>
              </c:numCache>
            </c:numRef>
          </c:val>
        </c:ser>
        <c:ser>
          <c:idx val="7"/>
          <c:order val="7"/>
          <c:tx>
            <c:strRef>
              <c:f>List8!$A$9</c:f>
              <c:strCache>
                <c:ptCount val="1"/>
                <c:pt idx="0">
                  <c:v>Zavarovana območja</c:v>
                </c:pt>
              </c:strCache>
            </c:strRef>
          </c:tx>
          <c:cat>
            <c:strRef>
              <c:f>List8!$B$1:$E$1</c:f>
              <c:strCache>
                <c:ptCount val="4"/>
                <c:pt idx="0">
                  <c:v>obmestni</c:v>
                </c:pt>
                <c:pt idx="1">
                  <c:v>intenzivno praznenje</c:v>
                </c:pt>
                <c:pt idx="2">
                  <c:v>potencialno praznenje</c:v>
                </c:pt>
                <c:pt idx="3">
                  <c:v>značilna ravninska</c:v>
                </c:pt>
              </c:strCache>
            </c:strRef>
          </c:cat>
          <c:val>
            <c:numRef>
              <c:f>List8!$B$9:$E$9</c:f>
              <c:numCache>
                <c:formatCode>0.0%</c:formatCode>
                <c:ptCount val="4"/>
                <c:pt idx="0">
                  <c:v>5.900000000000042E-2</c:v>
                </c:pt>
                <c:pt idx="1">
                  <c:v>5.700000000000003E-2</c:v>
                </c:pt>
                <c:pt idx="2">
                  <c:v>4.200000000000003E-2</c:v>
                </c:pt>
                <c:pt idx="3">
                  <c:v>0.16900000000000004</c:v>
                </c:pt>
              </c:numCache>
            </c:numRef>
          </c:val>
        </c:ser>
        <c:ser>
          <c:idx val="8"/>
          <c:order val="8"/>
          <c:tx>
            <c:strRef>
              <c:f>List8!$A$10</c:f>
              <c:strCache>
                <c:ptCount val="1"/>
                <c:pt idx="0">
                  <c:v>Izobraževalne ustanove</c:v>
                </c:pt>
              </c:strCache>
            </c:strRef>
          </c:tx>
          <c:cat>
            <c:strRef>
              <c:f>List8!$B$1:$E$1</c:f>
              <c:strCache>
                <c:ptCount val="4"/>
                <c:pt idx="0">
                  <c:v>obmestni</c:v>
                </c:pt>
                <c:pt idx="1">
                  <c:v>intenzivno praznenje</c:v>
                </c:pt>
                <c:pt idx="2">
                  <c:v>potencialno praznenje</c:v>
                </c:pt>
                <c:pt idx="3">
                  <c:v>značilna ravninska</c:v>
                </c:pt>
              </c:strCache>
            </c:strRef>
          </c:cat>
          <c:val>
            <c:numRef>
              <c:f>List8!$B$10:$E$10</c:f>
              <c:numCache>
                <c:formatCode>0.0%</c:formatCode>
                <c:ptCount val="4"/>
                <c:pt idx="0">
                  <c:v>4.8000000000000008E-2</c:v>
                </c:pt>
                <c:pt idx="1">
                  <c:v>4.5000000000000019E-2</c:v>
                </c:pt>
                <c:pt idx="2">
                  <c:v>3.1000000000000055E-2</c:v>
                </c:pt>
                <c:pt idx="3">
                  <c:v>1.8000000000000002E-2</c:v>
                </c:pt>
              </c:numCache>
            </c:numRef>
          </c:val>
        </c:ser>
        <c:gapWidth val="65"/>
        <c:overlap val="100"/>
        <c:axId val="160507776"/>
        <c:axId val="160509312"/>
      </c:barChart>
      <c:catAx>
        <c:axId val="160507776"/>
        <c:scaling>
          <c:orientation val="minMax"/>
        </c:scaling>
        <c:axPos val="b"/>
        <c:numFmt formatCode="General" sourceLinked="1"/>
        <c:majorTickMark val="none"/>
        <c:tickLblPos val="nextTo"/>
        <c:crossAx val="160509312"/>
        <c:crosses val="autoZero"/>
        <c:auto val="1"/>
        <c:lblAlgn val="ctr"/>
        <c:lblOffset val="100"/>
      </c:catAx>
      <c:valAx>
        <c:axId val="16050931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16050777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91A23-368C-4A53-93B1-6801567DA82E}" type="datetimeFigureOut">
              <a:rPr lang="sv-SE" smtClean="0"/>
              <a:pPr/>
              <a:t>2015-10-25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B66B8-E30E-4B25-8511-56965461CAC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1867588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332B-B28E-4150-A4D0-6601F6A87705}" type="datetimeFigureOut">
              <a:rPr lang="sv-SE" smtClean="0"/>
              <a:pPr/>
              <a:t>2015-10-25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DFF4-2BF2-43F9-8D8F-58328C8F8D12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3159042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332B-B28E-4150-A4D0-6601F6A87705}" type="datetimeFigureOut">
              <a:rPr lang="sv-SE" smtClean="0"/>
              <a:pPr/>
              <a:t>2015-10-25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DFF4-2BF2-43F9-8D8F-58328C8F8D12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1667943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332B-B28E-4150-A4D0-6601F6A87705}" type="datetimeFigureOut">
              <a:rPr lang="sv-SE" smtClean="0"/>
              <a:pPr/>
              <a:t>2015-10-25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DFF4-2BF2-43F9-8D8F-58328C8F8D12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878759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332B-B28E-4150-A4D0-6601F6A87705}" type="datetimeFigureOut">
              <a:rPr lang="sv-SE" smtClean="0"/>
              <a:pPr/>
              <a:t>2015-10-25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DFF4-2BF2-43F9-8D8F-58328C8F8D12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420758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332B-B28E-4150-A4D0-6601F6A87705}" type="datetimeFigureOut">
              <a:rPr lang="sv-SE" smtClean="0"/>
              <a:pPr/>
              <a:t>2015-10-25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DFF4-2BF2-43F9-8D8F-58328C8F8D12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1860043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332B-B28E-4150-A4D0-6601F6A87705}" type="datetimeFigureOut">
              <a:rPr lang="sv-SE" smtClean="0"/>
              <a:pPr/>
              <a:t>2015-10-25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DFF4-2BF2-43F9-8D8F-58328C8F8D12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2095597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332B-B28E-4150-A4D0-6601F6A87705}" type="datetimeFigureOut">
              <a:rPr lang="sv-SE" smtClean="0"/>
              <a:pPr/>
              <a:t>2015-10-25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DFF4-2BF2-43F9-8D8F-58328C8F8D12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244362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332B-B28E-4150-A4D0-6601F6A87705}" type="datetimeFigureOut">
              <a:rPr lang="sv-SE" smtClean="0"/>
              <a:pPr/>
              <a:t>2015-10-25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DFF4-2BF2-43F9-8D8F-58328C8F8D12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3254828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332B-B28E-4150-A4D0-6601F6A87705}" type="datetimeFigureOut">
              <a:rPr lang="sv-SE" smtClean="0"/>
              <a:pPr/>
              <a:t>2015-10-25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DFF4-2BF2-43F9-8D8F-58328C8F8D12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2083571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332B-B28E-4150-A4D0-6601F6A87705}" type="datetimeFigureOut">
              <a:rPr lang="sv-SE" smtClean="0"/>
              <a:pPr/>
              <a:t>2015-10-25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DFF4-2BF2-43F9-8D8F-58328C8F8D12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4049227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332B-B28E-4150-A4D0-6601F6A87705}" type="datetimeFigureOut">
              <a:rPr lang="sv-SE" smtClean="0"/>
              <a:pPr/>
              <a:t>2015-10-25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DFF4-2BF2-43F9-8D8F-58328C8F8D12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2962254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0332B-B28E-4150-A4D0-6601F6A87705}" type="datetimeFigureOut">
              <a:rPr lang="sv-SE" smtClean="0"/>
              <a:pPr/>
              <a:t>2015-10-25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FDFF4-2BF2-43F9-8D8F-58328C8F8D12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107189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ekohumanitatis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rominarodela@hotmail.com" TargetMode="External"/><Relationship Id="rId2" Type="http://schemas.openxmlformats.org/officeDocument/2006/relationships/hyperlink" Target="mailto:ekohumanitatis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8122"/>
            <a:ext cx="10515600" cy="1934396"/>
          </a:xfrm>
        </p:spPr>
        <p:txBody>
          <a:bodyPr>
            <a:normAutofit fontScale="90000"/>
          </a:bodyPr>
          <a:lstStyle/>
          <a:p>
            <a:pPr algn="ctr"/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sz="3100" b="1" dirty="0" smtClean="0"/>
              <a:t>Aktivnosti /rezultati projekta “Soustvarjamo trajnostni razvoj območja Dragonje”</a:t>
            </a:r>
            <a:br>
              <a:rPr lang="sl-SI" sz="3100" b="1" dirty="0" smtClean="0"/>
            </a:br>
            <a:r>
              <a:rPr lang="sl-SI" sz="3100" b="1" dirty="0" smtClean="0"/>
              <a:t/>
            </a:r>
            <a:br>
              <a:rPr lang="sl-SI" sz="3100" b="1" dirty="0" smtClean="0"/>
            </a:br>
            <a:r>
              <a:rPr lang="sl-SI" sz="3100" b="1" dirty="0" smtClean="0"/>
              <a:t>Razvojni </a:t>
            </a:r>
            <a:r>
              <a:rPr lang="sl-SI" sz="3100" b="1" dirty="0" smtClean="0"/>
              <a:t>potenciali in ovire: pogledi prebivalcev na varovanje narave in razvoj podeželja Slovenske Istre</a:t>
            </a:r>
            <a:r>
              <a:rPr lang="sl-SI" sz="3100" dirty="0" smtClean="0"/>
              <a:t> </a:t>
            </a:r>
            <a:br>
              <a:rPr lang="sl-SI" sz="3100" dirty="0" smtClean="0"/>
            </a:br>
            <a:r>
              <a:rPr lang="sl-SI" sz="3100" dirty="0" smtClean="0"/>
              <a:t>(predstavitev rezultatov terenskega dela)</a:t>
            </a:r>
            <a:endParaRPr lang="sv-SE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5776" y="3432008"/>
            <a:ext cx="10515600" cy="247874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sv-SE" sz="1800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sl-SI" sz="1800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800" b="1" dirty="0" err="1" smtClean="0"/>
              <a:t>Romina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Rodela</a:t>
            </a:r>
            <a:endParaRPr lang="en-US" sz="1800" b="1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800" dirty="0" smtClean="0"/>
              <a:t>School </a:t>
            </a:r>
            <a:r>
              <a:rPr lang="en-US" sz="1800" dirty="0"/>
              <a:t>of Natural Sciences, Technology and Environmental </a:t>
            </a:r>
            <a:r>
              <a:rPr lang="en-US" sz="1800" dirty="0" smtClean="0"/>
              <a:t>Studies,</a:t>
            </a:r>
            <a:r>
              <a:rPr lang="en-US" sz="1800" dirty="0"/>
              <a:t> </a:t>
            </a:r>
            <a:endParaRPr lang="en-US" sz="1800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800" dirty="0" err="1" smtClean="0"/>
              <a:t>Södertörn</a:t>
            </a:r>
            <a:r>
              <a:rPr lang="en-US" sz="1800" dirty="0" smtClean="0"/>
              <a:t> </a:t>
            </a:r>
            <a:r>
              <a:rPr lang="en-US" sz="1800" dirty="0"/>
              <a:t>University, </a:t>
            </a:r>
            <a:r>
              <a:rPr lang="en-US" sz="1800" dirty="0" smtClean="0"/>
              <a:t> Sweden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800" dirty="0" err="1" smtClean="0"/>
              <a:t>Wageningen</a:t>
            </a:r>
            <a:r>
              <a:rPr lang="en-US" sz="1800" dirty="0" smtClean="0"/>
              <a:t> </a:t>
            </a:r>
            <a:r>
              <a:rPr lang="en-US" sz="1800" dirty="0"/>
              <a:t>University and Research </a:t>
            </a:r>
            <a:r>
              <a:rPr lang="en-US" sz="1800" dirty="0" smtClean="0"/>
              <a:t>Centre, Netherlands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sl-SI" sz="18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1800" b="1" dirty="0"/>
              <a:t>Dane </a:t>
            </a:r>
            <a:r>
              <a:rPr lang="sv-SE" sz="1800" b="1" dirty="0" err="1" smtClean="0"/>
              <a:t>Podmenik</a:t>
            </a:r>
            <a:r>
              <a:rPr lang="sv-SE" sz="1800" b="1" dirty="0" smtClean="0"/>
              <a:t> </a:t>
            </a:r>
            <a:endParaRPr lang="sv-SE" sz="1800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1800" dirty="0" smtClean="0"/>
              <a:t> </a:t>
            </a:r>
            <a:r>
              <a:rPr lang="sv-SE" sz="1800" dirty="0"/>
              <a:t>Zavod </a:t>
            </a:r>
            <a:r>
              <a:rPr lang="sv-SE" sz="1800" dirty="0" smtClean="0"/>
              <a:t>Eko-Humanitatis</a:t>
            </a:r>
            <a:br>
              <a:rPr lang="sv-SE" sz="1800" dirty="0" smtClean="0"/>
            </a:br>
            <a:r>
              <a:rPr lang="sv-SE" sz="1800" dirty="0"/>
              <a:t>e-naslov: </a:t>
            </a:r>
            <a:r>
              <a:rPr lang="sv-SE" sz="1800" u="sng" dirty="0">
                <a:hlinkClick r:id="rId2"/>
              </a:rPr>
              <a:t>ekohumanitatis@gmail.com</a:t>
            </a:r>
            <a:endParaRPr lang="sv-SE" sz="180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23746" y="516107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23746" y="56182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23746" y="634217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5574" y="5882753"/>
            <a:ext cx="2405673" cy="764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42639" y="5778313"/>
            <a:ext cx="120015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67875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sl-SI" sz="2800" b="1" dirty="0" smtClean="0"/>
              <a:t>SWOT ANALIZA OBMOČJA</a:t>
            </a:r>
            <a:endParaRPr lang="sl-SI" sz="2800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143" y="1467037"/>
            <a:ext cx="5800302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78563" y="1508404"/>
            <a:ext cx="5913437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sl-SI" sz="2800" b="1" dirty="0" smtClean="0"/>
              <a:t>Varovanje in ohranjanje narave, okolja in kulturne dediščine (2015)</a:t>
            </a:r>
            <a:endParaRPr lang="sl-SI" sz="28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838200" y="1308847"/>
            <a:ext cx="10515600" cy="4868116"/>
          </a:xfrm>
        </p:spPr>
        <p:txBody>
          <a:bodyPr/>
          <a:lstStyle/>
          <a:p>
            <a:pPr algn="ctr"/>
            <a:r>
              <a:rPr lang="sv-SE" b="1" dirty="0" smtClean="0"/>
              <a:t>Kaj bi po vašem mnenju bilo v vašem kraju in na podeželju Istre </a:t>
            </a:r>
          </a:p>
          <a:p>
            <a:pPr algn="ctr">
              <a:buNone/>
            </a:pPr>
            <a:r>
              <a:rPr lang="sv-SE" b="1" dirty="0" smtClean="0"/>
              <a:t>potrebno najbolj varovati in ohranjati? </a:t>
            </a:r>
            <a:endParaRPr lang="sl-SI" b="1" dirty="0" smtClean="0"/>
          </a:p>
          <a:p>
            <a:pPr algn="ctr">
              <a:buNone/>
            </a:pPr>
            <a:endParaRPr lang="sv-SE" dirty="0" smtClean="0"/>
          </a:p>
          <a:p>
            <a:endParaRPr lang="sl-SI" dirty="0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" y="2351555"/>
            <a:ext cx="11696700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28302859"/>
              </p:ext>
            </p:extLst>
          </p:nvPr>
        </p:nvGraphicFramePr>
        <p:xfrm>
          <a:off x="1562099" y="1142998"/>
          <a:ext cx="8839200" cy="46662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3136"/>
                <a:gridCol w="1154344"/>
                <a:gridCol w="1154344"/>
                <a:gridCol w="1154344"/>
                <a:gridCol w="1154344"/>
                <a:gridCol w="1154344"/>
                <a:gridCol w="1154344"/>
              </a:tblGrid>
              <a:tr h="840426">
                <a:tc gridSpan="7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 smtClean="0">
                          <a:effectLst/>
                          <a:latin typeface="+mn-lt"/>
                        </a:rPr>
                        <a:t>Ali</a:t>
                      </a:r>
                      <a:r>
                        <a:rPr lang="sv-SE" sz="2400" baseline="0" dirty="0" smtClean="0">
                          <a:effectLst/>
                          <a:latin typeface="+mn-lt"/>
                        </a:rPr>
                        <a:t> menite da bi v</a:t>
                      </a:r>
                      <a:r>
                        <a:rPr lang="sv-SE" sz="2400" dirty="0" smtClean="0">
                          <a:effectLst/>
                          <a:latin typeface="+mn-lt"/>
                        </a:rPr>
                        <a:t>arovanje narave oviralo razvoj</a:t>
                      </a:r>
                      <a:r>
                        <a:rPr lang="sl-SI" sz="2400" baseline="0" dirty="0" smtClean="0">
                          <a:effectLst/>
                          <a:latin typeface="+mn-lt"/>
                        </a:rPr>
                        <a:t> podeželja</a:t>
                      </a:r>
                      <a:r>
                        <a:rPr lang="sv-SE" sz="2400" dirty="0" smtClean="0">
                          <a:effectLst/>
                          <a:latin typeface="+mn-lt"/>
                        </a:rPr>
                        <a:t>?  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571182">
                <a:tc gridSpan="7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571182">
                <a:tc rowSpan="2"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+mn-lt"/>
                        </a:rPr>
                        <a:t> 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 err="1" smtClean="0">
                          <a:effectLst/>
                          <a:latin typeface="+mn-lt"/>
                        </a:rPr>
                        <a:t>starostne</a:t>
                      </a:r>
                      <a:r>
                        <a:rPr lang="sv-SE" sz="24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sv-SE" sz="2400" dirty="0" err="1" smtClean="0">
                          <a:effectLst/>
                          <a:latin typeface="+mn-lt"/>
                        </a:rPr>
                        <a:t>skupine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 err="1" smtClean="0">
                          <a:effectLst/>
                          <a:latin typeface="+mn-lt"/>
                        </a:rPr>
                        <a:t>skupno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262"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  <a:latin typeface="+mn-lt"/>
                        </a:rPr>
                        <a:t>31 - 40</a:t>
                      </a:r>
                      <a:endParaRPr lang="sv-SE" sz="20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  <a:latin typeface="+mn-lt"/>
                        </a:rPr>
                        <a:t>41 - 50</a:t>
                      </a:r>
                      <a:endParaRPr lang="sv-SE" sz="20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000" b="1">
                          <a:effectLst/>
                          <a:latin typeface="+mn-lt"/>
                        </a:rPr>
                        <a:t>51 - 60</a:t>
                      </a:r>
                      <a:endParaRPr lang="sv-SE" sz="2000" b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  <a:latin typeface="+mn-lt"/>
                        </a:rPr>
                        <a:t>61+</a:t>
                      </a:r>
                      <a:endParaRPr lang="sv-SE" sz="20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647700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+mn-lt"/>
                        </a:rPr>
                        <a:t>Da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+mn-lt"/>
                        </a:rPr>
                        <a:t>2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+mn-lt"/>
                        </a:rPr>
                        <a:t>4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+mn-lt"/>
                        </a:rPr>
                        <a:t>3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+mn-lt"/>
                        </a:rPr>
                        <a:t>1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  <a:latin typeface="+mn-lt"/>
                        </a:rPr>
                        <a:t>10</a:t>
                      </a:r>
                      <a:endParaRPr lang="sv-SE" sz="2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1182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  <a:latin typeface="+mn-lt"/>
                        </a:rPr>
                        <a:t>Ne</a:t>
                      </a:r>
                      <a:endParaRPr lang="sv-SE" sz="2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+mn-lt"/>
                        </a:rPr>
                        <a:t>20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+mn-lt"/>
                        </a:rPr>
                        <a:t>17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+mn-lt"/>
                        </a:rPr>
                        <a:t>12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+mn-lt"/>
                        </a:rPr>
                        <a:t>9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b="1" dirty="0">
                          <a:effectLst/>
                          <a:latin typeface="+mn-lt"/>
                        </a:rPr>
                        <a:t>58</a:t>
                      </a:r>
                      <a:endParaRPr lang="sv-SE" sz="24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71182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  <a:latin typeface="+mn-lt"/>
                        </a:rPr>
                        <a:t>Ne vem</a:t>
                      </a:r>
                      <a:endParaRPr lang="sv-SE" sz="2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+mn-lt"/>
                        </a:rPr>
                        <a:t>10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+mn-lt"/>
                        </a:rPr>
                        <a:t>2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+mn-lt"/>
                        </a:rPr>
                        <a:t>4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+mn-lt"/>
                        </a:rPr>
                        <a:t>0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+mn-lt"/>
                        </a:rPr>
                        <a:t>16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1182">
                <a:tc gridSpan="2"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 err="1" smtClean="0">
                          <a:effectLst/>
                          <a:latin typeface="+mn-lt"/>
                        </a:rPr>
                        <a:t>Skupno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+mn-lt"/>
                        </a:rPr>
                        <a:t>32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  <a:latin typeface="+mn-lt"/>
                        </a:rPr>
                        <a:t>23</a:t>
                      </a:r>
                      <a:endParaRPr lang="sv-SE" sz="2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+mn-lt"/>
                        </a:rPr>
                        <a:t>19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+mn-lt"/>
                        </a:rPr>
                        <a:t>10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+mn-lt"/>
                        </a:rPr>
                        <a:t>84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65365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46987581"/>
              </p:ext>
            </p:extLst>
          </p:nvPr>
        </p:nvGraphicFramePr>
        <p:xfrm>
          <a:off x="952498" y="476250"/>
          <a:ext cx="10287002" cy="5063728"/>
        </p:xfrm>
        <a:graphic>
          <a:graphicData uri="http://schemas.openxmlformats.org/drawingml/2006/table">
            <a:tbl>
              <a:tblPr/>
              <a:tblGrid>
                <a:gridCol w="2114552"/>
                <a:gridCol w="1930600"/>
                <a:gridCol w="1248370"/>
                <a:gridCol w="1248370"/>
                <a:gridCol w="1248370"/>
                <a:gridCol w="1248370"/>
                <a:gridCol w="1248370"/>
              </a:tblGrid>
              <a:tr h="656160">
                <a:tc gridSpan="7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Ali ste seznanjeni </a:t>
                      </a:r>
                      <a:r>
                        <a:rPr lang="sl-SI" sz="2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</a:t>
                      </a:r>
                      <a:r>
                        <a:rPr lang="sv-SE" sz="2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pobudami o varovanju</a:t>
                      </a:r>
                      <a:r>
                        <a:rPr lang="sv-SE" sz="2400" b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sv-SE" sz="2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</a:t>
                      </a:r>
                      <a:r>
                        <a:rPr lang="sv-SE" sz="2400" b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sv-SE" sz="2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</a:t>
                      </a:r>
                      <a:r>
                        <a:rPr lang="sv-SE" sz="2400" b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ega obmo</a:t>
                      </a:r>
                      <a:r>
                        <a:rPr lang="sv-SE" sz="2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</a:t>
                      </a:r>
                      <a:r>
                        <a:rPr lang="sv-SE" sz="2400" b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ja Dragonja?</a:t>
                      </a:r>
                      <a:endParaRPr lang="sv-SE" sz="24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656160">
                <a:tc gridSpan="7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656160">
                <a:tc rowSpan="2"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starostne</a:t>
                      </a:r>
                      <a:r>
                        <a:rPr lang="sv-SE" sz="2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sv-SE" sz="24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skupine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 err="1" smtClean="0">
                          <a:effectLst/>
                          <a:latin typeface="+mn-lt"/>
                        </a:rPr>
                        <a:t>Skupno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0608"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31 - 40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41 - 50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51 - 60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61+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656160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16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16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Ne vem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160"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 err="1" smtClean="0">
                          <a:effectLst/>
                          <a:latin typeface="+mn-lt"/>
                        </a:rPr>
                        <a:t>Skupno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09447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83630632"/>
              </p:ext>
            </p:extLst>
          </p:nvPr>
        </p:nvGraphicFramePr>
        <p:xfrm>
          <a:off x="1257304" y="781051"/>
          <a:ext cx="9486897" cy="44584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9387"/>
                <a:gridCol w="1229585"/>
                <a:gridCol w="1229585"/>
                <a:gridCol w="1229585"/>
                <a:gridCol w="1229585"/>
                <a:gridCol w="1229585"/>
                <a:gridCol w="1229585"/>
              </a:tblGrid>
              <a:tr h="867388">
                <a:tc gridSpan="7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 smtClean="0">
                          <a:effectLst/>
                        </a:rPr>
                        <a:t>Ali </a:t>
                      </a:r>
                      <a:r>
                        <a:rPr lang="sv-SE" sz="2400" dirty="0" err="1" smtClean="0">
                          <a:effectLst/>
                        </a:rPr>
                        <a:t>podpirate</a:t>
                      </a:r>
                      <a:r>
                        <a:rPr lang="sv-SE" sz="2400" dirty="0" smtClean="0">
                          <a:effectLst/>
                        </a:rPr>
                        <a:t> </a:t>
                      </a:r>
                      <a:r>
                        <a:rPr lang="sv-SE" sz="2400" dirty="0" err="1" smtClean="0">
                          <a:effectLst/>
                        </a:rPr>
                        <a:t>pobudo</a:t>
                      </a:r>
                      <a:r>
                        <a:rPr lang="sv-SE" sz="2400" dirty="0" smtClean="0">
                          <a:effectLst/>
                        </a:rPr>
                        <a:t> </a:t>
                      </a:r>
                      <a:r>
                        <a:rPr lang="sv-SE" sz="2400" dirty="0" err="1" smtClean="0">
                          <a:effectLst/>
                        </a:rPr>
                        <a:t>za</a:t>
                      </a:r>
                      <a:r>
                        <a:rPr lang="sv-SE" sz="2400" dirty="0" smtClean="0">
                          <a:effectLst/>
                        </a:rPr>
                        <a:t> </a:t>
                      </a:r>
                      <a:r>
                        <a:rPr lang="sv-SE" sz="2400" dirty="0" err="1" smtClean="0">
                          <a:effectLst/>
                        </a:rPr>
                        <a:t>zavarovanje</a:t>
                      </a:r>
                      <a:r>
                        <a:rPr lang="sv-SE" sz="2400" dirty="0" smtClean="0">
                          <a:effectLst/>
                        </a:rPr>
                        <a:t> </a:t>
                      </a:r>
                      <a:r>
                        <a:rPr lang="sv-SE" sz="2400" dirty="0" err="1" smtClean="0">
                          <a:effectLst/>
                        </a:rPr>
                        <a:t>obmo</a:t>
                      </a:r>
                      <a:r>
                        <a:rPr lang="sv-SE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</a:t>
                      </a:r>
                      <a:r>
                        <a:rPr lang="sv-SE" sz="2400" dirty="0" err="1" smtClean="0">
                          <a:effectLst/>
                        </a:rPr>
                        <a:t>ja</a:t>
                      </a:r>
                      <a:r>
                        <a:rPr lang="sv-SE" sz="2400" dirty="0" smtClean="0">
                          <a:effectLst/>
                        </a:rPr>
                        <a:t> </a:t>
                      </a:r>
                      <a:r>
                        <a:rPr lang="sv-SE" sz="2400" dirty="0" err="1" smtClean="0">
                          <a:effectLst/>
                        </a:rPr>
                        <a:t>Dragona</a:t>
                      </a:r>
                      <a:r>
                        <a:rPr lang="sv-SE" sz="2400" dirty="0" smtClean="0">
                          <a:effectLst/>
                        </a:rPr>
                        <a:t>?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473120">
                <a:tc gridSpan="7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473120">
                <a:tc rowSpan="2"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</a:rPr>
                        <a:t> 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StarostneSkupine</a:t>
                      </a:r>
                      <a:endParaRPr lang="sv-SE" sz="24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Skupno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8071"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b="1" dirty="0">
                          <a:effectLst/>
                        </a:rPr>
                        <a:t>31 - 40</a:t>
                      </a:r>
                      <a:endParaRPr lang="sv-SE" sz="2400" b="1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b="1" dirty="0">
                          <a:effectLst/>
                        </a:rPr>
                        <a:t>41 - 50</a:t>
                      </a:r>
                      <a:endParaRPr lang="sv-SE" sz="2400" b="1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b="1" dirty="0">
                          <a:effectLst/>
                        </a:rPr>
                        <a:t>51 - 60</a:t>
                      </a:r>
                      <a:endParaRPr lang="sv-SE" sz="2400" b="1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b="1" dirty="0">
                          <a:effectLst/>
                        </a:rPr>
                        <a:t>61+</a:t>
                      </a:r>
                      <a:endParaRPr lang="sv-SE" sz="2400" b="1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473120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Da</a:t>
                      </a:r>
                      <a:endParaRPr lang="sv-SE" sz="24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</a:rPr>
                        <a:t>24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17</a:t>
                      </a:r>
                      <a:endParaRPr lang="sv-SE" sz="24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16</a:t>
                      </a:r>
                      <a:endParaRPr lang="sv-SE" sz="24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7</a:t>
                      </a:r>
                      <a:endParaRPr lang="sv-SE" sz="24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b="1" dirty="0">
                          <a:effectLst/>
                        </a:rPr>
                        <a:t>64</a:t>
                      </a:r>
                      <a:endParaRPr lang="sv-SE" sz="2400" b="1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7312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Ne</a:t>
                      </a:r>
                      <a:endParaRPr lang="sv-SE" sz="24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1</a:t>
                      </a:r>
                      <a:endParaRPr lang="sv-SE" sz="24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</a:rPr>
                        <a:t>1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1</a:t>
                      </a:r>
                      <a:endParaRPr lang="sv-SE" sz="24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1</a:t>
                      </a:r>
                      <a:endParaRPr lang="sv-SE" sz="24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4</a:t>
                      </a:r>
                      <a:endParaRPr lang="sv-SE" sz="24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7388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Ne vem</a:t>
                      </a:r>
                      <a:endParaRPr lang="sv-SE" sz="24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7</a:t>
                      </a:r>
                      <a:endParaRPr lang="sv-SE" sz="24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5</a:t>
                      </a:r>
                      <a:endParaRPr lang="sv-SE" sz="24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</a:rPr>
                        <a:t>2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</a:rPr>
                        <a:t>2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16</a:t>
                      </a:r>
                      <a:endParaRPr lang="sv-SE" sz="24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3120"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Skupno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32</a:t>
                      </a:r>
                      <a:endParaRPr lang="sv-SE" sz="24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23</a:t>
                      </a:r>
                      <a:endParaRPr lang="sv-SE" sz="24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19</a:t>
                      </a:r>
                      <a:endParaRPr lang="sv-SE" sz="24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10</a:t>
                      </a:r>
                      <a:endParaRPr lang="sv-SE" sz="24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</a:rPr>
                        <a:t>84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11453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10218734"/>
              </p:ext>
            </p:extLst>
          </p:nvPr>
        </p:nvGraphicFramePr>
        <p:xfrm>
          <a:off x="838200" y="571498"/>
          <a:ext cx="9810750" cy="47434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5066"/>
                <a:gridCol w="1459512"/>
                <a:gridCol w="1869814"/>
                <a:gridCol w="1546636"/>
                <a:gridCol w="1500469"/>
                <a:gridCol w="1355059"/>
                <a:gridCol w="1184194"/>
              </a:tblGrid>
              <a:tr h="586436">
                <a:tc gridSpan="7">
                  <a:txBody>
                    <a:bodyPr/>
                    <a:lstStyle/>
                    <a:p>
                      <a:pPr marL="38100" marR="3810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effectLst/>
                        </a:rPr>
                        <a:t>Ali bi </a:t>
                      </a:r>
                      <a:r>
                        <a:rPr lang="sv-SE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</a:t>
                      </a:r>
                      <a:r>
                        <a:rPr lang="sv-SE" sz="2400" dirty="0" err="1" smtClean="0">
                          <a:effectLst/>
                        </a:rPr>
                        <a:t>eleli</a:t>
                      </a:r>
                      <a:r>
                        <a:rPr lang="sv-SE" sz="2400" dirty="0" smtClean="0">
                          <a:effectLst/>
                        </a:rPr>
                        <a:t> </a:t>
                      </a:r>
                      <a:r>
                        <a:rPr lang="sv-SE" sz="2400" dirty="0" err="1" smtClean="0">
                          <a:effectLst/>
                        </a:rPr>
                        <a:t>sodelovati</a:t>
                      </a:r>
                      <a:r>
                        <a:rPr lang="sv-SE" sz="2400" dirty="0" smtClean="0">
                          <a:effectLst/>
                        </a:rPr>
                        <a:t> </a:t>
                      </a:r>
                      <a:r>
                        <a:rPr lang="sv-SE" sz="2400" dirty="0" err="1" smtClean="0">
                          <a:effectLst/>
                        </a:rPr>
                        <a:t>pri</a:t>
                      </a:r>
                      <a:r>
                        <a:rPr lang="sv-SE" sz="2400" dirty="0" smtClean="0">
                          <a:effectLst/>
                        </a:rPr>
                        <a:t> </a:t>
                      </a:r>
                      <a:r>
                        <a:rPr lang="sv-SE" sz="2400" dirty="0" err="1" smtClean="0">
                          <a:effectLst/>
                        </a:rPr>
                        <a:t>aktivnostih</a:t>
                      </a:r>
                      <a:r>
                        <a:rPr lang="sv-SE" sz="2400" baseline="0" dirty="0" smtClean="0">
                          <a:effectLst/>
                        </a:rPr>
                        <a:t> </a:t>
                      </a:r>
                      <a:r>
                        <a:rPr lang="sv-SE" sz="2400" baseline="0" dirty="0" err="1" smtClean="0">
                          <a:effectLst/>
                        </a:rPr>
                        <a:t>varovanja</a:t>
                      </a:r>
                      <a:r>
                        <a:rPr lang="sv-SE" sz="2400" baseline="0" dirty="0" smtClean="0">
                          <a:effectLst/>
                        </a:rPr>
                        <a:t> </a:t>
                      </a:r>
                      <a:r>
                        <a:rPr lang="sv-SE" sz="2400" baseline="0" dirty="0" err="1" smtClean="0">
                          <a:effectLst/>
                        </a:rPr>
                        <a:t>obmo</a:t>
                      </a:r>
                      <a:r>
                        <a:rPr lang="sv-SE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</a:t>
                      </a:r>
                      <a:r>
                        <a:rPr lang="sv-SE" sz="2400" baseline="0" dirty="0" err="1" smtClean="0">
                          <a:effectLst/>
                        </a:rPr>
                        <a:t>ja</a:t>
                      </a:r>
                      <a:r>
                        <a:rPr lang="sv-SE" sz="2400" baseline="0" dirty="0" smtClean="0">
                          <a:effectLst/>
                        </a:rPr>
                        <a:t> </a:t>
                      </a:r>
                      <a:r>
                        <a:rPr lang="sv-SE" sz="2400" baseline="0" dirty="0" err="1" smtClean="0">
                          <a:effectLst/>
                        </a:rPr>
                        <a:t>Dragonje</a:t>
                      </a:r>
                      <a:r>
                        <a:rPr lang="sv-SE" sz="2400" baseline="0" dirty="0" smtClean="0">
                          <a:effectLst/>
                        </a:rPr>
                        <a:t>?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586436">
                <a:tc gridSpan="7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586436">
                <a:tc rowSpan="2"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 </a:t>
                      </a:r>
                      <a:endParaRPr lang="sv-SE" sz="24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 err="1" smtClean="0">
                          <a:effectLst/>
                        </a:rPr>
                        <a:t>Starostne</a:t>
                      </a:r>
                      <a:r>
                        <a:rPr lang="sv-SE" sz="2400" dirty="0" smtClean="0">
                          <a:effectLst/>
                        </a:rPr>
                        <a:t> </a:t>
                      </a:r>
                      <a:r>
                        <a:rPr lang="sv-SE" sz="2400" dirty="0" err="1" smtClean="0">
                          <a:effectLst/>
                        </a:rPr>
                        <a:t>Skupine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Skupno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6436"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b="1">
                          <a:effectLst/>
                        </a:rPr>
                        <a:t>31 - 40</a:t>
                      </a:r>
                      <a:endParaRPr lang="sv-SE" sz="2400" b="1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b="1" dirty="0">
                          <a:effectLst/>
                        </a:rPr>
                        <a:t>41 - 50</a:t>
                      </a:r>
                      <a:endParaRPr lang="sv-SE" sz="2400" b="1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b="1" dirty="0">
                          <a:effectLst/>
                        </a:rPr>
                        <a:t>51 - 60</a:t>
                      </a:r>
                      <a:endParaRPr lang="sv-SE" sz="2400" b="1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b="1" dirty="0">
                          <a:effectLst/>
                        </a:rPr>
                        <a:t>61+</a:t>
                      </a:r>
                      <a:endParaRPr lang="sv-SE" sz="2400" b="1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586436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Da</a:t>
                      </a:r>
                      <a:endParaRPr lang="sv-SE" sz="24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</a:rPr>
                        <a:t>10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</a:rPr>
                        <a:t>10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</a:rPr>
                        <a:t>10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</a:rPr>
                        <a:t>5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b="1" dirty="0">
                          <a:effectLst/>
                        </a:rPr>
                        <a:t>35</a:t>
                      </a:r>
                      <a:endParaRPr lang="sv-SE" sz="2400" b="1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86436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Ne</a:t>
                      </a:r>
                      <a:endParaRPr lang="sv-SE" sz="24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3</a:t>
                      </a:r>
                      <a:endParaRPr lang="sv-SE" sz="24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6</a:t>
                      </a:r>
                      <a:endParaRPr lang="sv-SE" sz="24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</a:rPr>
                        <a:t>3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</a:rPr>
                        <a:t>4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</a:rPr>
                        <a:t>16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8399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Ne vem</a:t>
                      </a:r>
                      <a:endParaRPr lang="sv-SE" sz="24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19</a:t>
                      </a:r>
                      <a:endParaRPr lang="sv-SE" sz="24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7</a:t>
                      </a:r>
                      <a:endParaRPr lang="sv-SE" sz="24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6</a:t>
                      </a:r>
                      <a:endParaRPr lang="sv-SE" sz="24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</a:rPr>
                        <a:t>1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b="1" dirty="0">
                          <a:effectLst/>
                        </a:rPr>
                        <a:t>33</a:t>
                      </a:r>
                      <a:endParaRPr lang="sv-SE" sz="2400" b="1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86436"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Skupno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32</a:t>
                      </a:r>
                      <a:endParaRPr lang="sv-SE" sz="24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23</a:t>
                      </a:r>
                      <a:endParaRPr lang="sv-SE" sz="24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19</a:t>
                      </a:r>
                      <a:endParaRPr lang="sv-SE" sz="24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</a:rPr>
                        <a:t>10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</a:rPr>
                        <a:t>84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81584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772" y="0"/>
            <a:ext cx="10768084" cy="4351338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v-SE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v-SE" b="1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4000" b="1" dirty="0" err="1" smtClean="0"/>
              <a:t>Hvala</a:t>
            </a:r>
            <a:r>
              <a:rPr lang="sv-SE" sz="4000" b="1" dirty="0" smtClean="0"/>
              <a:t> !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sv-SE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b="1" dirty="0" smtClean="0"/>
              <a:t>Dane </a:t>
            </a:r>
            <a:r>
              <a:rPr lang="sv-SE" b="1" dirty="0" err="1" smtClean="0"/>
              <a:t>Podmenik</a:t>
            </a:r>
            <a:r>
              <a:rPr lang="sv-SE" b="1" dirty="0" smtClean="0"/>
              <a:t>: </a:t>
            </a:r>
            <a:r>
              <a:rPr lang="sv-SE" dirty="0" smtClean="0"/>
              <a:t> </a:t>
            </a:r>
            <a:r>
              <a:rPr lang="sv-SE" dirty="0" smtClean="0">
                <a:hlinkClick r:id="rId2"/>
              </a:rPr>
              <a:t>ekohumanitatis@gmail.com</a:t>
            </a:r>
            <a:r>
              <a:rPr lang="sv-SE" dirty="0" smtClean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dirty="0" smtClean="0"/>
              <a:t>(info glede projekta</a:t>
            </a:r>
            <a:r>
              <a:rPr lang="sl-SI" dirty="0" smtClean="0"/>
              <a:t>, </a:t>
            </a:r>
            <a:r>
              <a:rPr lang="sv-SE" dirty="0" smtClean="0"/>
              <a:t>podatkov/analize)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v-SE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b="1" dirty="0" smtClean="0"/>
              <a:t>Romina </a:t>
            </a:r>
            <a:r>
              <a:rPr lang="sv-SE" b="1" dirty="0" err="1" smtClean="0"/>
              <a:t>Rodela</a:t>
            </a:r>
            <a:r>
              <a:rPr lang="sv-SE" b="1" dirty="0" smtClean="0"/>
              <a:t>:    </a:t>
            </a:r>
            <a:r>
              <a:rPr lang="sv-SE" b="1" dirty="0" smtClean="0">
                <a:hlinkClick r:id="rId3"/>
              </a:rPr>
              <a:t>r</a:t>
            </a:r>
            <a:r>
              <a:rPr lang="sv-SE" dirty="0" smtClean="0">
                <a:hlinkClick r:id="rId3"/>
              </a:rPr>
              <a:t>ominarodela@hotmail.com</a:t>
            </a:r>
            <a:r>
              <a:rPr lang="sv-SE" dirty="0" smtClean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dirty="0" smtClean="0"/>
              <a:t>(info </a:t>
            </a:r>
            <a:r>
              <a:rPr lang="sv-SE" dirty="0" err="1" smtClean="0"/>
              <a:t>glede</a:t>
            </a:r>
            <a:r>
              <a:rPr lang="sv-SE" dirty="0" smtClean="0"/>
              <a:t> </a:t>
            </a:r>
            <a:r>
              <a:rPr lang="sv-SE" dirty="0" err="1" smtClean="0"/>
              <a:t>podatkov</a:t>
            </a:r>
            <a:r>
              <a:rPr lang="sv-SE" dirty="0" smtClean="0"/>
              <a:t>/</a:t>
            </a:r>
            <a:r>
              <a:rPr lang="sv-SE" dirty="0" err="1" smtClean="0"/>
              <a:t>analize</a:t>
            </a:r>
            <a:r>
              <a:rPr lang="sv-SE" dirty="0" smtClean="0"/>
              <a:t>)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2785687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sl-SI" sz="2800" b="1" dirty="0" smtClean="0"/>
              <a:t>AKTIVNOSTI /REZULTATI PROJEKTA “SOUSTVARJAMO TRAJNOSTNI RAZVOJ OBMOČJA DRAGONJE”</a:t>
            </a:r>
            <a:endParaRPr lang="sl-SI" sz="28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757517" y="1529789"/>
            <a:ext cx="10515600" cy="4351338"/>
          </a:xfrm>
        </p:spPr>
        <p:txBody>
          <a:bodyPr>
            <a:normAutofit/>
          </a:bodyPr>
          <a:lstStyle/>
          <a:p>
            <a:r>
              <a:rPr lang="sl-SI" sz="2000" dirty="0" smtClean="0"/>
              <a:t>Terensko delo z lokalnimi prebivalci (ankete, intervjuji, delavnice…), predstavitve dobrih praks </a:t>
            </a:r>
          </a:p>
          <a:p>
            <a:r>
              <a:rPr lang="sl-SI" sz="2000" dirty="0" smtClean="0"/>
              <a:t>Povezovanje in krepitev nevladnih organizacij ter spodbujanje vključevanja lokalnih prebivalcev v aktivnosti razvoja podeželja (Mreža za preporod Istre, Koalicija za LAS)</a:t>
            </a:r>
          </a:p>
          <a:p>
            <a:r>
              <a:rPr lang="sl-SI" sz="2000" dirty="0" smtClean="0"/>
              <a:t>Izvedba “3. Oživel Pomjan- Praznik tradicije, kulinarike in ekologije”(več kot 15 ekoloških kmetij in društev, velika vključenost in povezanost vaščanov- zlasti mladih, razvoj turizma v vasi)</a:t>
            </a:r>
          </a:p>
          <a:p>
            <a:r>
              <a:rPr lang="sl-SI" sz="2000" dirty="0" smtClean="0"/>
              <a:t>Delavnica/srečanje z namen vzpostavitve zadruge lokalnih ekoloških kmetov</a:t>
            </a:r>
          </a:p>
          <a:p>
            <a:r>
              <a:rPr lang="sl-SI" sz="2000" dirty="0" err="1" smtClean="0"/>
              <a:t>Medsektorsko</a:t>
            </a:r>
            <a:r>
              <a:rPr lang="sl-SI" sz="2000" dirty="0" smtClean="0"/>
              <a:t> povezovanje in skupno načrtovanje razvoja (različni deležniki- občine, javne službe, NVO, RRC…)</a:t>
            </a:r>
          </a:p>
          <a:p>
            <a:r>
              <a:rPr lang="sl-SI" sz="2000" dirty="0" smtClean="0"/>
              <a:t>1. Istrski podeželski parlament</a:t>
            </a:r>
          </a:p>
          <a:p>
            <a:r>
              <a:rPr lang="sl-SI" sz="2000" dirty="0" smtClean="0"/>
              <a:t>Čezmejno povezovanje s hrvaškimi NVO in LAS</a:t>
            </a:r>
          </a:p>
          <a:p>
            <a:r>
              <a:rPr lang="sl-SI" sz="2000" dirty="0" smtClean="0"/>
              <a:t>Zaključna publikacija z rezultati projekta in predstavitvijo dobrih/uspešnih “zelenih” praks na področju ekološkega kmetijstva in turizma na širšem območju Dragonje</a:t>
            </a:r>
          </a:p>
          <a:p>
            <a:endParaRPr lang="sl-SI" dirty="0"/>
          </a:p>
        </p:txBody>
      </p:sp>
      <p:pic>
        <p:nvPicPr>
          <p:cNvPr id="31746" name="Slika 1" descr="F:\EEA+Grants+-+JPG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186" y="5670363"/>
            <a:ext cx="1187637" cy="118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irc_mi" descr="http://www.brandsoftheworld.com/sites/default/files/styles/logo-thumbnail/public/0017/2002/brand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9503" y="5878326"/>
            <a:ext cx="8191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667" y="5897189"/>
            <a:ext cx="1055188" cy="70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452437" y="500065"/>
            <a:ext cx="9377364" cy="39004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sz="1800" b="1" u="sng" dirty="0" smtClean="0"/>
          </a:p>
          <a:p>
            <a:pPr marL="0" indent="0">
              <a:buNone/>
            </a:pPr>
            <a:endParaRPr lang="sl-SI" sz="1800" b="1" u="sng" dirty="0" smtClean="0"/>
          </a:p>
          <a:p>
            <a:pPr marL="0" indent="0">
              <a:buNone/>
            </a:pPr>
            <a:r>
              <a:rPr lang="sl-SI" sz="1800" b="1" u="sng" dirty="0" smtClean="0"/>
              <a:t>Metode dela:</a:t>
            </a:r>
          </a:p>
          <a:p>
            <a:pPr marL="0" indent="0"/>
            <a:r>
              <a:rPr lang="sl-SI" sz="1800" b="1" dirty="0" smtClean="0"/>
              <a:t>Izvedba terenskih </a:t>
            </a:r>
            <a:r>
              <a:rPr lang="sv-SE" sz="1800" b="1" dirty="0" smtClean="0"/>
              <a:t>anketni</a:t>
            </a:r>
            <a:r>
              <a:rPr lang="sl-SI" sz="1800" b="1" dirty="0" smtClean="0"/>
              <a:t>h</a:t>
            </a:r>
            <a:r>
              <a:rPr lang="sv-SE" sz="1800" b="1" dirty="0"/>
              <a:t> </a:t>
            </a:r>
            <a:r>
              <a:rPr lang="sv-SE" sz="1800" b="1" dirty="0" smtClean="0"/>
              <a:t>vprašalnik</a:t>
            </a:r>
            <a:r>
              <a:rPr lang="sl-SI" sz="1800" b="1" dirty="0" err="1" smtClean="0"/>
              <a:t>ov</a:t>
            </a:r>
            <a:r>
              <a:rPr lang="sv-SE" sz="1800" b="1" dirty="0"/>
              <a:t> z lokalnimi </a:t>
            </a:r>
            <a:r>
              <a:rPr lang="sv-SE" sz="1800" b="1" dirty="0" smtClean="0"/>
              <a:t>prebivalci</a:t>
            </a:r>
            <a:r>
              <a:rPr lang="sl-SI" sz="1800" b="1" dirty="0" smtClean="0"/>
              <a:t> na podeželju Slovenske Istre</a:t>
            </a:r>
            <a:endParaRPr lang="sv-SE" sz="1800" b="1" dirty="0"/>
          </a:p>
          <a:p>
            <a:pPr marL="0" indent="0">
              <a:buNone/>
            </a:pPr>
            <a:r>
              <a:rPr lang="sl-SI" sz="1800" dirty="0" smtClean="0"/>
              <a:t>a) 2010, vzorec=300, naključno izbrani prebivalci širšega podeželja</a:t>
            </a:r>
          </a:p>
          <a:p>
            <a:pPr marL="0" indent="0">
              <a:buNone/>
            </a:pPr>
            <a:r>
              <a:rPr lang="sl-SI" sz="1800" dirty="0" smtClean="0"/>
              <a:t>b) 2015, vzorec=85, načrtno izbrani prebivalci širšega območja predlaganega KP Dragonja, ki so aktivni na podeželju-(ekološki) kmeti, mladi, predstavniki NVO, </a:t>
            </a:r>
            <a:r>
              <a:rPr lang="sl-SI" sz="1800" dirty="0" err="1" smtClean="0"/>
              <a:t>ind</a:t>
            </a:r>
            <a:r>
              <a:rPr lang="sl-SI" sz="1800" dirty="0" smtClean="0"/>
              <a:t>.</a:t>
            </a:r>
          </a:p>
          <a:p>
            <a:pPr marL="0" indent="0"/>
            <a:r>
              <a:rPr lang="sl-SI" sz="1800" b="1" dirty="0" smtClean="0"/>
              <a:t>Delavnice </a:t>
            </a:r>
            <a:r>
              <a:rPr lang="sl-SI" sz="1800" dirty="0" smtClean="0"/>
              <a:t>(Padna, Gračišče)</a:t>
            </a:r>
            <a:endParaRPr lang="sv-SE" sz="1800" dirty="0" smtClean="0"/>
          </a:p>
          <a:p>
            <a:pPr marL="0" indent="0"/>
            <a:r>
              <a:rPr lang="sl-SI" sz="1800" b="1" dirty="0" smtClean="0"/>
              <a:t>Izvedba:</a:t>
            </a:r>
            <a:r>
              <a:rPr lang="sl-SI" sz="1800" dirty="0" smtClean="0"/>
              <a:t> </a:t>
            </a:r>
            <a:r>
              <a:rPr lang="sv-SE" sz="1800" dirty="0" smtClean="0"/>
              <a:t>Zavoda EkoHumanitatis</a:t>
            </a:r>
            <a:r>
              <a:rPr lang="sl-SI" sz="1800" dirty="0" smtClean="0"/>
              <a:t>, dr. </a:t>
            </a:r>
            <a:r>
              <a:rPr lang="sv-SE" sz="1800" dirty="0" smtClean="0"/>
              <a:t>Romin</a:t>
            </a:r>
            <a:r>
              <a:rPr lang="sl-SI" sz="1800" dirty="0" smtClean="0"/>
              <a:t>a </a:t>
            </a:r>
            <a:r>
              <a:rPr lang="sl-SI" sz="1800" dirty="0" err="1" smtClean="0"/>
              <a:t>Rodela</a:t>
            </a:r>
            <a:r>
              <a:rPr lang="sl-SI" sz="1800" dirty="0" smtClean="0"/>
              <a:t>, študenti UP in UNG</a:t>
            </a:r>
            <a:endParaRPr lang="sv-SE" sz="1800" dirty="0" smtClean="0"/>
          </a:p>
          <a:p>
            <a:endParaRPr lang="sv-SE" sz="1800" dirty="0" smtClean="0"/>
          </a:p>
          <a:p>
            <a:endParaRPr lang="sv-SE" dirty="0"/>
          </a:p>
          <a:p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1026" name="Picture 2" descr="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0" y="3474942"/>
            <a:ext cx="2922587" cy="25134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8370570" y="5988368"/>
            <a:ext cx="33662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spcBef>
                <a:spcPts val="1000"/>
              </a:spcBef>
            </a:pPr>
            <a:r>
              <a:rPr lang="sv-SE" sz="1600" dirty="0" smtClean="0">
                <a:solidFill>
                  <a:srgbClr val="000000"/>
                </a:solidFill>
              </a:rPr>
              <a:t>Slika je </a:t>
            </a:r>
            <a:r>
              <a:rPr lang="sv-SE" sz="1600" dirty="0" err="1" smtClean="0">
                <a:solidFill>
                  <a:srgbClr val="000000"/>
                </a:solidFill>
              </a:rPr>
              <a:t>simboli</a:t>
            </a:r>
            <a:r>
              <a:rPr lang="sv-SE" sz="1600" dirty="0" err="1" smtClean="0"/>
              <a:t>čna</a:t>
            </a:r>
            <a:r>
              <a:rPr lang="sv-SE" sz="1600" dirty="0" smtClean="0"/>
              <a:t>, </a:t>
            </a:r>
            <a:r>
              <a:rPr lang="sv-SE" sz="1600" dirty="0" err="1" smtClean="0"/>
              <a:t>sneto</a:t>
            </a:r>
            <a:r>
              <a:rPr lang="sv-SE" sz="1600" dirty="0" smtClean="0"/>
              <a:t> in </a:t>
            </a:r>
            <a:r>
              <a:rPr lang="sv-SE" sz="1600" dirty="0" err="1" smtClean="0"/>
              <a:t>Weba</a:t>
            </a:r>
            <a:endParaRPr lang="sv-SE" sz="1600" b="0" i="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994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087413" y="597727"/>
            <a:ext cx="6418211" cy="5407517"/>
            <a:chOff x="2736388" y="840883"/>
            <a:chExt cx="6418211" cy="4898607"/>
          </a:xfrm>
        </p:grpSpPr>
        <p:sp>
          <p:nvSpPr>
            <p:cNvPr id="2" name="Rectangle 1"/>
            <p:cNvSpPr/>
            <p:nvPr/>
          </p:nvSpPr>
          <p:spPr>
            <a:xfrm>
              <a:off x="4063033" y="840883"/>
              <a:ext cx="3686175" cy="642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b="1" dirty="0" err="1" smtClean="0"/>
                <a:t>Percpecija</a:t>
              </a:r>
              <a:r>
                <a:rPr lang="sv-SE" b="1" dirty="0" smtClean="0"/>
                <a:t>, </a:t>
              </a:r>
              <a:r>
                <a:rPr lang="sv-SE" b="1" dirty="0" err="1" smtClean="0"/>
                <a:t>mnenje</a:t>
              </a:r>
              <a:r>
                <a:rPr lang="sv-SE" b="1" dirty="0" smtClean="0"/>
                <a:t> in </a:t>
              </a:r>
              <a:r>
                <a:rPr lang="sv-SE" b="1" dirty="0" err="1" smtClean="0"/>
                <a:t>izkušnje</a:t>
              </a:r>
              <a:endParaRPr lang="sv-SE" b="1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736388" y="2261093"/>
              <a:ext cx="1991386" cy="8418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 err="1" smtClean="0"/>
                <a:t>Razvoj</a:t>
              </a:r>
              <a:r>
                <a:rPr lang="sv-SE" dirty="0" smtClean="0"/>
                <a:t> </a:t>
              </a:r>
              <a:r>
                <a:rPr lang="sv-SE" dirty="0" err="1" smtClean="0"/>
                <a:t>doma</a:t>
              </a:r>
              <a:r>
                <a:rPr lang="sv-SE" dirty="0" err="1"/>
                <a:t>č</a:t>
              </a:r>
              <a:r>
                <a:rPr lang="sv-SE" dirty="0" err="1" smtClean="0"/>
                <a:t>ega</a:t>
              </a:r>
              <a:r>
                <a:rPr lang="sv-SE" dirty="0" smtClean="0"/>
                <a:t> </a:t>
              </a:r>
              <a:r>
                <a:rPr lang="sv-SE" dirty="0" err="1" smtClean="0"/>
                <a:t>kraja</a:t>
              </a:r>
              <a:endParaRPr lang="sv-SE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937727" y="2261093"/>
              <a:ext cx="1936787" cy="8418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 err="1" smtClean="0"/>
                <a:t>Kohesija</a:t>
              </a:r>
              <a:r>
                <a:rPr lang="sv-SE" dirty="0" smtClean="0"/>
                <a:t>:</a:t>
              </a:r>
            </a:p>
            <a:p>
              <a:pPr algn="ctr"/>
              <a:r>
                <a:rPr lang="sv-SE" dirty="0" err="1" smtClean="0"/>
                <a:t>aktivnosti</a:t>
              </a:r>
              <a:r>
                <a:rPr lang="sv-SE" dirty="0" smtClean="0"/>
                <a:t> in </a:t>
              </a:r>
              <a:r>
                <a:rPr lang="sv-SE" dirty="0" err="1" smtClean="0"/>
                <a:t>sodelovanje</a:t>
              </a:r>
              <a:r>
                <a:rPr lang="sv-SE" dirty="0" smtClean="0"/>
                <a:t> </a:t>
              </a:r>
              <a:endParaRPr lang="sv-SE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294420" y="2261093"/>
              <a:ext cx="1860179" cy="8418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 err="1" smtClean="0"/>
                <a:t>Kulturna</a:t>
              </a:r>
              <a:r>
                <a:rPr lang="sv-SE" dirty="0" smtClean="0"/>
                <a:t> in </a:t>
              </a:r>
              <a:r>
                <a:rPr lang="sv-SE" dirty="0" err="1" smtClean="0"/>
                <a:t>naravna</a:t>
              </a:r>
              <a:r>
                <a:rPr lang="sv-SE" dirty="0" smtClean="0"/>
                <a:t> </a:t>
              </a:r>
              <a:r>
                <a:rPr lang="sv-SE" dirty="0" err="1" smtClean="0"/>
                <a:t>dediščina</a:t>
              </a:r>
              <a:endParaRPr lang="sv-SE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4427341" y="1681475"/>
              <a:ext cx="741629" cy="40707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5906121" y="1720053"/>
              <a:ext cx="2032" cy="36439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6494527" y="1720053"/>
              <a:ext cx="799893" cy="38161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4342418" y="3982129"/>
              <a:ext cx="3127403" cy="1757361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2400" b="1" dirty="0" err="1" smtClean="0"/>
                <a:t>Razumevanje</a:t>
              </a:r>
              <a:r>
                <a:rPr lang="sv-SE" sz="2400" b="1" dirty="0" smtClean="0"/>
                <a:t> </a:t>
              </a:r>
              <a:r>
                <a:rPr lang="sv-SE" sz="2400" b="1" dirty="0" err="1" smtClean="0"/>
                <a:t>stanja</a:t>
              </a:r>
              <a:r>
                <a:rPr lang="sv-SE" sz="2400" b="1" dirty="0" smtClean="0"/>
                <a:t> v </a:t>
              </a:r>
              <a:r>
                <a:rPr lang="sv-SE" sz="2400" b="1" dirty="0" err="1" smtClean="0"/>
                <a:t>območju</a:t>
              </a:r>
              <a:endParaRPr lang="sv-SE" sz="2400" b="1" dirty="0"/>
            </a:p>
          </p:txBody>
        </p:sp>
      </p:grpSp>
      <p:sp>
        <p:nvSpPr>
          <p:cNvPr id="22" name="Down Arrow 21"/>
          <p:cNvSpPr/>
          <p:nvPr/>
        </p:nvSpPr>
        <p:spPr>
          <a:xfrm>
            <a:off x="4857094" y="3285271"/>
            <a:ext cx="800100" cy="482115"/>
          </a:xfrm>
          <a:prstGeom prst="downArrow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Content Placeholder 4"/>
          <p:cNvSpPr>
            <a:spLocks noGrp="1"/>
          </p:cNvSpPr>
          <p:nvPr>
            <p:ph idx="1"/>
          </p:nvPr>
        </p:nvSpPr>
        <p:spPr>
          <a:xfrm>
            <a:off x="7513320" y="4678680"/>
            <a:ext cx="4560246" cy="1895976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sv-SE" sz="2000" b="1" u="sng" dirty="0" err="1" smtClean="0"/>
              <a:t>Opombe</a:t>
            </a:r>
            <a:r>
              <a:rPr lang="sv-SE" sz="2000" dirty="0" smtClean="0"/>
              <a:t>:</a:t>
            </a:r>
          </a:p>
          <a:p>
            <a:pPr marL="0" indent="0" algn="r">
              <a:buNone/>
            </a:pPr>
            <a:r>
              <a:rPr lang="sv-SE" sz="1800" dirty="0" err="1" smtClean="0"/>
              <a:t>Vzorec</a:t>
            </a:r>
            <a:r>
              <a:rPr lang="sv-SE" sz="1800" dirty="0" smtClean="0"/>
              <a:t> je </a:t>
            </a:r>
            <a:r>
              <a:rPr lang="sv-SE" sz="1800" dirty="0" err="1" smtClean="0"/>
              <a:t>majhen</a:t>
            </a:r>
            <a:r>
              <a:rPr lang="sv-SE" sz="1800" dirty="0" smtClean="0"/>
              <a:t>/ni </a:t>
            </a:r>
            <a:r>
              <a:rPr lang="sv-SE" sz="1800" dirty="0" err="1" smtClean="0"/>
              <a:t>mozno</a:t>
            </a:r>
            <a:r>
              <a:rPr lang="sv-SE" sz="1800" dirty="0" smtClean="0"/>
              <a:t> </a:t>
            </a:r>
            <a:r>
              <a:rPr lang="sv-SE" sz="1800" dirty="0" err="1" smtClean="0"/>
              <a:t>posploševati</a:t>
            </a:r>
            <a:endParaRPr lang="sv-SE" sz="1800" dirty="0" smtClean="0"/>
          </a:p>
          <a:p>
            <a:pPr marL="0" indent="0" algn="r">
              <a:buNone/>
            </a:pPr>
            <a:r>
              <a:rPr lang="sv-SE" sz="1800" dirty="0" err="1" smtClean="0"/>
              <a:t>Niso</a:t>
            </a:r>
            <a:r>
              <a:rPr lang="sv-SE" sz="1800" dirty="0" smtClean="0"/>
              <a:t> </a:t>
            </a:r>
            <a:r>
              <a:rPr lang="sv-SE" sz="1800" dirty="0" err="1" smtClean="0"/>
              <a:t>zajete</a:t>
            </a:r>
            <a:r>
              <a:rPr lang="sv-SE" sz="1800" dirty="0" smtClean="0"/>
              <a:t> </a:t>
            </a:r>
            <a:r>
              <a:rPr lang="sv-SE" sz="1800" dirty="0" err="1" smtClean="0"/>
              <a:t>vse</a:t>
            </a:r>
            <a:r>
              <a:rPr lang="sv-SE" sz="1800" dirty="0" smtClean="0"/>
              <a:t> </a:t>
            </a:r>
            <a:r>
              <a:rPr lang="sv-SE" sz="1800" dirty="0" err="1" smtClean="0"/>
              <a:t>vasi</a:t>
            </a:r>
            <a:r>
              <a:rPr lang="sv-SE" sz="1800" dirty="0" smtClean="0"/>
              <a:t> </a:t>
            </a:r>
          </a:p>
          <a:p>
            <a:pPr marL="0" indent="0" algn="r">
              <a:buNone/>
            </a:pPr>
            <a:r>
              <a:rPr lang="sv-SE" sz="1800" dirty="0" err="1" smtClean="0"/>
              <a:t>Sorazmerje</a:t>
            </a:r>
            <a:r>
              <a:rPr lang="sv-SE" sz="1800" dirty="0" smtClean="0"/>
              <a:t> med </a:t>
            </a:r>
            <a:r>
              <a:rPr lang="sv-SE" sz="1800" dirty="0" err="1" smtClean="0"/>
              <a:t>vasmi</a:t>
            </a:r>
            <a:endParaRPr lang="sv-SE" sz="1800" dirty="0"/>
          </a:p>
          <a:p>
            <a:pPr algn="r"/>
            <a:endParaRPr lang="sv-SE" sz="2000" dirty="0" smtClean="0"/>
          </a:p>
          <a:p>
            <a:pPr algn="r"/>
            <a:endParaRPr lang="sv-SE" sz="2000" dirty="0"/>
          </a:p>
          <a:p>
            <a:pPr algn="r"/>
            <a:endParaRPr lang="sv-SE" sz="2000" dirty="0" smtClean="0"/>
          </a:p>
          <a:p>
            <a:pPr marL="0" indent="0" algn="r"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="" xmlns:p14="http://schemas.microsoft.com/office/powerpoint/2010/main" val="425415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209677"/>
            <a:ext cx="10515600" cy="905891"/>
          </a:xfrm>
        </p:spPr>
        <p:txBody>
          <a:bodyPr>
            <a:normAutofit/>
          </a:bodyPr>
          <a:lstStyle/>
          <a:p>
            <a:r>
              <a:rPr lang="sl-SI" sz="2800" b="1" dirty="0" smtClean="0"/>
              <a:t>Pogledi na kakovost življenja na podeželju (2010)</a:t>
            </a:r>
            <a:endParaRPr lang="sl-SI" sz="28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781365" y="1326777"/>
            <a:ext cx="4150659" cy="2987936"/>
          </a:xfrm>
        </p:spPr>
      </p:pic>
      <p:sp>
        <p:nvSpPr>
          <p:cNvPr id="8" name="PoljeZBesedilom 7"/>
          <p:cNvSpPr txBox="1"/>
          <p:nvPr/>
        </p:nvSpPr>
        <p:spPr>
          <a:xfrm>
            <a:off x="137878" y="981480"/>
            <a:ext cx="7500051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l-SI" sz="1600" b="1" dirty="0" smtClean="0"/>
              <a:t>Visoko zadovoljstvo s kakovostjo bivanja </a:t>
            </a:r>
            <a:r>
              <a:rPr lang="sl-SI" sz="1600" dirty="0" smtClean="0"/>
              <a:t>(ni večjih razlik med obmestjem in bolj oddaljenimi območji/vasmi)</a:t>
            </a:r>
          </a:p>
          <a:p>
            <a:r>
              <a:rPr lang="sl-SI" sz="16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sl-SI" sz="1600" dirty="0" smtClean="0"/>
              <a:t>Z vidika kakovosti življenja je anketirancem </a:t>
            </a:r>
            <a:r>
              <a:rPr lang="sl-SI" sz="1600" b="1" dirty="0" smtClean="0"/>
              <a:t>najbolj pomembno</a:t>
            </a:r>
            <a:r>
              <a:rPr lang="sl-SI" sz="1600" dirty="0" smtClean="0"/>
              <a:t>: zdravje, stiki, prihodek/premoženje, način bivanja in dostopnost osnovnih storitev (trgovina, pošta, </a:t>
            </a:r>
            <a:r>
              <a:rPr lang="sl-SI" sz="1600" dirty="0" err="1" smtClean="0"/>
              <a:t>ind</a:t>
            </a:r>
            <a:r>
              <a:rPr lang="sl-SI" sz="1600" dirty="0" smtClean="0"/>
              <a:t>.)</a:t>
            </a:r>
          </a:p>
          <a:p>
            <a:endParaRPr lang="sl-SI" sz="1600" dirty="0" smtClean="0"/>
          </a:p>
          <a:p>
            <a:pPr>
              <a:buFont typeface="Wingdings" pitchFamily="2" charset="2"/>
              <a:buChar char="Ø"/>
            </a:pPr>
            <a:r>
              <a:rPr lang="sl-SI" sz="1600" b="1" dirty="0" smtClean="0"/>
              <a:t>Anketiranci so najbolj zadovoljni z</a:t>
            </a:r>
            <a:r>
              <a:rPr lang="sl-SI" sz="1600" dirty="0" smtClean="0"/>
              <a:t>: komunikacijsko infrastrukturo (mobilna telefonija, internet, pokritost s TV signalom),  prometnicami/cestami, ki zagotavljajo zadovoljivo dostopnost,  delovnim in družabnim sodelovanjem s sosedi, urejenim in zdravim življenjskim okoljem, po ustreznem dobro dostopnem osnovnem izobraževanju (vrtec in OŠ), varnostjo ter možnostmi aktivnega preživljanja prostega časa (šport, izleti v naravi ipd.).</a:t>
            </a:r>
          </a:p>
          <a:p>
            <a:pPr>
              <a:buFont typeface="Wingdings" pitchFamily="2" charset="2"/>
              <a:buChar char="Ø"/>
            </a:pPr>
            <a:endParaRPr lang="sl-SI" sz="1600" dirty="0" smtClean="0"/>
          </a:p>
          <a:p>
            <a:pPr>
              <a:buFont typeface="Wingdings" pitchFamily="2" charset="2"/>
              <a:buChar char="Ø"/>
            </a:pPr>
            <a:r>
              <a:rPr lang="sl-SI" sz="1600" b="1" dirty="0" smtClean="0"/>
              <a:t>Anketiranci so nezadovoljni z</a:t>
            </a:r>
            <a:r>
              <a:rPr lang="sl-SI" sz="1600" dirty="0" smtClean="0"/>
              <a:t>: dostopnostjo trgovin z blagom, ki ga ne kupujejo tako pogosto (čevlji, tehnično blago, pohištvo…), </a:t>
            </a:r>
            <a:r>
              <a:rPr lang="sl-SI" sz="1600" u="sng" dirty="0" smtClean="0"/>
              <a:t>pogoji za ustrezno zaposlitev ter za pridobivanje dodatnih dohodkov na podeželju </a:t>
            </a:r>
            <a:r>
              <a:rPr lang="sl-SI" sz="1600" dirty="0" smtClean="0"/>
              <a:t>javnim prevozom (razlike med območji) in možnostmi za kulturno udejstvovanje. </a:t>
            </a:r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sl-SI" sz="2800" b="1" dirty="0" smtClean="0"/>
              <a:t>Vključevanje v aktivnosti razvoja podeželja, seznanjenost z razvojnimi projekti, LEADER… (2015)</a:t>
            </a:r>
            <a:endParaRPr lang="sl-SI" sz="28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4729" y="3917576"/>
            <a:ext cx="9188823" cy="2758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61567854"/>
              </p:ext>
            </p:extLst>
          </p:nvPr>
        </p:nvGraphicFramePr>
        <p:xfrm>
          <a:off x="1192307" y="1376083"/>
          <a:ext cx="8964704" cy="24210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412"/>
                <a:gridCol w="1321828"/>
                <a:gridCol w="1694651"/>
                <a:gridCol w="1919689"/>
                <a:gridCol w="1921062"/>
                <a:gridCol w="1921062"/>
              </a:tblGrid>
              <a:tr h="96135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err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Lokalci</a:t>
                      </a:r>
                      <a:r>
                        <a:rPr lang="sv-SE" sz="2400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sv-SE" sz="2400" dirty="0" err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imamo</a:t>
                      </a:r>
                      <a:r>
                        <a:rPr lang="sv-SE" sz="2400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sv-SE" sz="2400" dirty="0" err="1" smtClean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mo</a:t>
                      </a:r>
                      <a:r>
                        <a:rPr lang="sv-SE" sz="24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ž</a:t>
                      </a:r>
                      <a:r>
                        <a:rPr lang="sv-SE" sz="2400" dirty="0" err="1" smtClean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nost</a:t>
                      </a:r>
                      <a:r>
                        <a:rPr lang="sv-SE" sz="2400" dirty="0" smtClean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 err="1" smtClean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vpliva</a:t>
                      </a:r>
                      <a:r>
                        <a:rPr lang="sv-SE" sz="2400" dirty="0" smtClean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sv-SE" sz="2400" dirty="0" err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na</a:t>
                      </a:r>
                      <a:r>
                        <a:rPr lang="sv-SE" sz="2400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sv-SE" sz="2400" dirty="0" err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razvoj</a:t>
                      </a:r>
                      <a:r>
                        <a:rPr lang="sv-SE" sz="2400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 err="1" smtClean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Odlo</a:t>
                      </a:r>
                      <a:r>
                        <a:rPr lang="sv-SE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</a:t>
                      </a:r>
                      <a:r>
                        <a:rPr lang="sv-SE" sz="2400" dirty="0" err="1" smtClean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evalci</a:t>
                      </a:r>
                      <a:r>
                        <a:rPr lang="sv-SE" sz="2400" dirty="0" smtClean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sv-SE" sz="2400" dirty="0" err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na</a:t>
                      </a:r>
                      <a:r>
                        <a:rPr lang="sv-SE" sz="2400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lok </a:t>
                      </a:r>
                      <a:r>
                        <a:rPr lang="sv-SE" sz="2400" dirty="0" err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ravni</a:t>
                      </a:r>
                      <a:r>
                        <a:rPr lang="sv-SE" sz="2400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sv-SE" sz="2400" dirty="0" err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ne</a:t>
                      </a:r>
                      <a:r>
                        <a:rPr lang="sv-SE" sz="2400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sv-SE" sz="2400" dirty="0" err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upostevajo</a:t>
                      </a:r>
                      <a:r>
                        <a:rPr lang="sv-SE" sz="2400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sv-SE" sz="2400" dirty="0" err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mnenj</a:t>
                      </a:r>
                      <a:r>
                        <a:rPr lang="sv-SE" sz="2400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sv-SE" sz="2400" dirty="0" err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prebivalc</a:t>
                      </a:r>
                      <a:r>
                        <a:rPr lang="sv-SE" sz="2400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.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ž</a:t>
                      </a:r>
                      <a:r>
                        <a:rPr lang="sv-SE" sz="2400" dirty="0" err="1" smtClean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elel</a:t>
                      </a:r>
                      <a:r>
                        <a:rPr lang="sv-SE" sz="2400" dirty="0" smtClean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/a </a:t>
                      </a:r>
                      <a:r>
                        <a:rPr lang="sv-SE" sz="2400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bi </a:t>
                      </a:r>
                      <a:r>
                        <a:rPr lang="sv-SE" sz="2400" dirty="0" err="1" smtClean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ve</a:t>
                      </a:r>
                      <a:r>
                        <a:rPr lang="sv-SE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</a:t>
                      </a:r>
                      <a:r>
                        <a:rPr lang="sv-SE" sz="2400" dirty="0" smtClean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sv-SE" sz="2400" dirty="0" err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javnih</a:t>
                      </a:r>
                      <a:r>
                        <a:rPr lang="sv-SE" sz="2400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sv-SE" sz="2400" dirty="0" err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dogodkov</a:t>
                      </a:r>
                      <a:r>
                        <a:rPr lang="sv-SE" sz="2400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sv-SE" sz="2400" dirty="0" err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kjer</a:t>
                      </a:r>
                      <a:r>
                        <a:rPr lang="sv-SE" sz="2400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sv-SE" sz="2400" dirty="0" err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izraziti</a:t>
                      </a:r>
                      <a:r>
                        <a:rPr lang="sv-SE" sz="2400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sv-SE" sz="2400" dirty="0" err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mnenja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sv-SE" sz="2400" dirty="0" err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Prebivalci</a:t>
                      </a:r>
                      <a:r>
                        <a:rPr lang="sv-SE" sz="2400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se </a:t>
                      </a:r>
                      <a:r>
                        <a:rPr lang="sv-SE" sz="2400" dirty="0" err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premalo</a:t>
                      </a:r>
                      <a:r>
                        <a:rPr lang="sv-SE" sz="2400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sv-SE" sz="2400" dirty="0" err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povezujemo</a:t>
                      </a:r>
                      <a:r>
                        <a:rPr lang="sv-SE" sz="2400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sv-SE" sz="2400" dirty="0" err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pri</a:t>
                      </a:r>
                      <a:r>
                        <a:rPr lang="sv-SE" sz="2400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sv-SE" sz="2400" dirty="0" err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razvoju</a:t>
                      </a:r>
                      <a:r>
                        <a:rPr lang="sv-SE" sz="2400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sv-SE" sz="2400" dirty="0" err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kraja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917"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sv-SE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 err="1" smtClean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Vzorec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84</a:t>
                      </a:r>
                      <a:endParaRPr lang="sv-SE" sz="24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85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85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85</a:t>
                      </a:r>
                      <a:endParaRPr lang="sv-SE" sz="24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30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sv-SE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917"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 err="1" smtClean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Povpre</a:t>
                      </a:r>
                      <a:r>
                        <a:rPr lang="sv-SE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</a:t>
                      </a:r>
                      <a:r>
                        <a:rPr lang="sv-SE" sz="2400" dirty="0" err="1" smtClean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je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b="1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3,84</a:t>
                      </a:r>
                      <a:endParaRPr lang="sv-SE" sz="24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b="1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2,96</a:t>
                      </a:r>
                      <a:endParaRPr lang="sv-SE" sz="24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b="1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3,92</a:t>
                      </a:r>
                      <a:endParaRPr lang="sv-SE" sz="24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b="1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4,18</a:t>
                      </a:r>
                      <a:endParaRPr lang="sv-SE" sz="24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6917"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 err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Std</a:t>
                      </a:r>
                      <a:r>
                        <a:rPr lang="sv-SE" sz="2400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. </a:t>
                      </a:r>
                      <a:r>
                        <a:rPr lang="sv-SE" sz="2400" dirty="0" err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Dev</a:t>
                      </a:r>
                      <a:r>
                        <a:rPr lang="sv-SE" sz="2400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.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1,252</a:t>
                      </a:r>
                      <a:endParaRPr lang="sv-SE" sz="24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1,156</a:t>
                      </a:r>
                      <a:endParaRPr lang="sv-SE" sz="240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1,126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1,002</a:t>
                      </a:r>
                      <a:endParaRPr lang="sv-SE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sl-SI" sz="2800" b="1" dirty="0" smtClean="0"/>
              <a:t>Razvojne prioritete in potenciali (2010, 2015)</a:t>
            </a:r>
            <a:endParaRPr lang="sl-SI" sz="28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98126" y="1113678"/>
            <a:ext cx="10515600" cy="822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>
                <a:latin typeface="+mn-lt"/>
              </a:rPr>
              <a:t>V </a:t>
            </a:r>
            <a:r>
              <a:rPr lang="en-US" sz="2400" b="1" dirty="0" err="1">
                <a:latin typeface="+mn-lt"/>
              </a:rPr>
              <a:t>primeru</a:t>
            </a:r>
            <a:r>
              <a:rPr lang="en-US" sz="2400" b="1" dirty="0">
                <a:latin typeface="+mn-lt"/>
              </a:rPr>
              <a:t>, da bi vi </a:t>
            </a:r>
            <a:r>
              <a:rPr lang="en-US" sz="2400" b="1" dirty="0" err="1">
                <a:latin typeface="+mn-lt"/>
              </a:rPr>
              <a:t>osebno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lahko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odločali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za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kakšne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namene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naj</a:t>
            </a:r>
            <a:r>
              <a:rPr lang="en-US" sz="2400" b="1" dirty="0">
                <a:latin typeface="+mn-lt"/>
              </a:rPr>
              <a:t> se </a:t>
            </a:r>
            <a:r>
              <a:rPr lang="en-US" sz="2400" b="1" dirty="0" err="1">
                <a:latin typeface="+mn-lt"/>
              </a:rPr>
              <a:t>namenijo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javna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sredstva</a:t>
            </a:r>
            <a:r>
              <a:rPr lang="en-US" sz="2400" b="1" dirty="0">
                <a:latin typeface="+mn-lt"/>
              </a:rPr>
              <a:t> (</a:t>
            </a:r>
            <a:r>
              <a:rPr lang="en-US" sz="2400" b="1" dirty="0" err="1">
                <a:latin typeface="+mn-lt"/>
              </a:rPr>
              <a:t>državna</a:t>
            </a:r>
            <a:r>
              <a:rPr lang="en-US" sz="2400" b="1" dirty="0">
                <a:latin typeface="+mn-lt"/>
              </a:rPr>
              <a:t>, EU in </a:t>
            </a:r>
            <a:r>
              <a:rPr lang="en-US" sz="2400" b="1" dirty="0" err="1">
                <a:latin typeface="+mn-lt"/>
              </a:rPr>
              <a:t>občinska</a:t>
            </a:r>
            <a:r>
              <a:rPr lang="en-US" sz="2400" b="1" dirty="0">
                <a:latin typeface="+mn-lt"/>
              </a:rPr>
              <a:t>) </a:t>
            </a:r>
            <a:r>
              <a:rPr lang="en-US" sz="2400" b="1" dirty="0" err="1">
                <a:latin typeface="+mn-lt"/>
              </a:rPr>
              <a:t>za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razvoj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 smtClean="0">
                <a:latin typeface="+mn-lt"/>
              </a:rPr>
              <a:t>vašega</a:t>
            </a:r>
            <a:r>
              <a:rPr lang="en-US" sz="2400" b="1" dirty="0" smtClean="0">
                <a:latin typeface="+mn-lt"/>
              </a:rPr>
              <a:t> </a:t>
            </a:r>
            <a:r>
              <a:rPr lang="en-US" sz="2400" b="1" dirty="0" err="1" smtClean="0">
                <a:latin typeface="+mn-lt"/>
              </a:rPr>
              <a:t>kraja</a:t>
            </a:r>
            <a:r>
              <a:rPr lang="en-US" sz="2400" b="1" dirty="0" smtClean="0">
                <a:latin typeface="+mn-lt"/>
              </a:rPr>
              <a:t> </a:t>
            </a:r>
            <a:r>
              <a:rPr lang="en-US" sz="2400" b="1" dirty="0">
                <a:latin typeface="+mn-lt"/>
              </a:rPr>
              <a:t>in </a:t>
            </a:r>
            <a:r>
              <a:rPr lang="en-US" sz="2400" b="1" dirty="0" err="1">
                <a:latin typeface="+mn-lt"/>
              </a:rPr>
              <a:t>istrskega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podeželja</a:t>
            </a:r>
            <a:r>
              <a:rPr lang="en-US" sz="2400" b="1" dirty="0">
                <a:latin typeface="+mn-lt"/>
              </a:rPr>
              <a:t>, bi se </a:t>
            </a:r>
            <a:r>
              <a:rPr lang="en-US" sz="2400" b="1" dirty="0" err="1">
                <a:latin typeface="+mn-lt"/>
              </a:rPr>
              <a:t>odločili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 smtClean="0">
                <a:latin typeface="+mn-lt"/>
              </a:rPr>
              <a:t>za</a:t>
            </a:r>
            <a:r>
              <a:rPr lang="en-US" sz="2400" b="1" dirty="0" smtClean="0">
                <a:latin typeface="+mn-lt"/>
              </a:rPr>
              <a:t>:</a:t>
            </a:r>
            <a:endParaRPr lang="sv-SE" sz="2400" dirty="0">
              <a:latin typeface="+mn-lt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0512" y="2067952"/>
            <a:ext cx="7611631" cy="435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sl-SI" sz="2800" b="1" dirty="0" smtClean="0"/>
              <a:t>Razvojne prioritete in potenciali (2010, 2015)</a:t>
            </a:r>
            <a:endParaRPr lang="sl-SI" sz="2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83776" y="1198096"/>
            <a:ext cx="10515600" cy="532821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l-SI" sz="2400" b="1" dirty="0" smtClean="0"/>
              <a:t>1.“Mehke, zelene, razpršene” oblike turizma v povezavi z naravno, doživetji, kulturno dediščino, kmetijstvom, gastronomijo</a:t>
            </a:r>
          </a:p>
          <a:p>
            <a:pPr>
              <a:buNone/>
            </a:pPr>
            <a:r>
              <a:rPr lang="sl-SI" sz="2400" b="1" dirty="0" smtClean="0"/>
              <a:t>2. Ekološko kmetijstvo, predelava in trženje lokalnih živil</a:t>
            </a:r>
          </a:p>
          <a:p>
            <a:pPr>
              <a:buNone/>
            </a:pPr>
            <a:r>
              <a:rPr lang="sl-SI" sz="2400" dirty="0" smtClean="0"/>
              <a:t>3. Obrti, zeliščarstvo, (socialno) podjetništvo</a:t>
            </a:r>
          </a:p>
          <a:p>
            <a:pPr>
              <a:buNone/>
            </a:pPr>
            <a:endParaRPr lang="sl-SI" sz="2400" dirty="0" smtClean="0"/>
          </a:p>
          <a:p>
            <a:pPr lvl="0"/>
            <a:r>
              <a:rPr lang="sl-SI" sz="2400" dirty="0" smtClean="0"/>
              <a:t>Turizem – maksimalni ekonomski učinek v lokalnem okolju, varovanje okolja,</a:t>
            </a:r>
          </a:p>
          <a:p>
            <a:pPr lvl="0">
              <a:buNone/>
            </a:pPr>
            <a:r>
              <a:rPr lang="sl-SI" sz="2400" dirty="0" smtClean="0"/>
              <a:t> kulturne dediščine in obnova zapuščenih stavb, doživetja, razpršeni hotel, </a:t>
            </a:r>
          </a:p>
          <a:p>
            <a:pPr lvl="0">
              <a:buNone/>
            </a:pPr>
            <a:r>
              <a:rPr lang="sl-SI" sz="2400" dirty="0" smtClean="0"/>
              <a:t> delovna mesta, povezovanje majhnih ponudnikov</a:t>
            </a:r>
          </a:p>
          <a:p>
            <a:pPr lvl="0"/>
            <a:r>
              <a:rPr lang="sl-SI" sz="2400" dirty="0" smtClean="0"/>
              <a:t>Lokalna samooskrba, </a:t>
            </a:r>
            <a:r>
              <a:rPr lang="sl-SI" sz="2400" dirty="0" err="1" smtClean="0"/>
              <a:t>eko</a:t>
            </a:r>
            <a:r>
              <a:rPr lang="sl-SI" sz="2400" dirty="0" smtClean="0"/>
              <a:t>-kmetijstvo, blagovna znamka, zadružništvo,delovna mesta</a:t>
            </a:r>
          </a:p>
          <a:p>
            <a:pPr lvl="0"/>
            <a:r>
              <a:rPr lang="sl-SI" sz="2400" dirty="0" smtClean="0"/>
              <a:t>Infrastruktura kot generator razvoja – obnova, ki prinaša različne učinke,</a:t>
            </a:r>
          </a:p>
          <a:p>
            <a:pPr lvl="0">
              <a:buNone/>
            </a:pPr>
            <a:r>
              <a:rPr lang="sl-SI" sz="2400" dirty="0" smtClean="0"/>
              <a:t> poudarek, da je uporabno za domačine in turiste</a:t>
            </a:r>
          </a:p>
          <a:p>
            <a:pPr lvl="0"/>
            <a:r>
              <a:rPr lang="sl-SI" sz="2400" dirty="0" smtClean="0"/>
              <a:t>Zgodba/blagovna znamka regije</a:t>
            </a:r>
          </a:p>
          <a:p>
            <a:pPr lvl="0"/>
            <a:r>
              <a:rPr lang="sl-SI" sz="2400" dirty="0" smtClean="0"/>
              <a:t>Upravljanje z naravno in kulturno dediščino – domačini so glavni akterji/nosilci (Kraški rob, Dragonja)</a:t>
            </a:r>
          </a:p>
          <a:p>
            <a:pPr>
              <a:buNone/>
            </a:pPr>
            <a:endParaRPr lang="sl-SI" sz="2400" dirty="0" smtClean="0"/>
          </a:p>
          <a:p>
            <a:pPr algn="ctr">
              <a:buNone/>
            </a:pPr>
            <a:r>
              <a:rPr lang="sl-SI" sz="2900" b="1" u="sng" dirty="0" smtClean="0"/>
              <a:t>IZZIV: AKTIVIRANJE/IZKORIŠČANJE POTENCIALOV  ZA RAZVOJ TEMELJEČ NA LOKALNIH VIRIH, KI JE </a:t>
            </a:r>
          </a:p>
          <a:p>
            <a:pPr algn="ctr">
              <a:buNone/>
            </a:pPr>
            <a:r>
              <a:rPr lang="sl-SI" sz="2900" b="1" u="sng" dirty="0" smtClean="0"/>
              <a:t>OKOLJSKO, EKONOMSKO IN SOCIALNO TRAJNOSTEN</a:t>
            </a:r>
            <a:endParaRPr lang="sl-SI" sz="2900" b="1" u="sng" dirty="0"/>
          </a:p>
        </p:txBody>
      </p:sp>
      <p:graphicFrame>
        <p:nvGraphicFramePr>
          <p:cNvPr id="5" name="Grafikon 4"/>
          <p:cNvGraphicFramePr/>
          <p:nvPr/>
        </p:nvGraphicFramePr>
        <p:xfrm>
          <a:off x="7035996" y="1779095"/>
          <a:ext cx="5022830" cy="3066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sl-SI" dirty="0" smtClean="0"/>
          </a:p>
          <a:p>
            <a:r>
              <a:rPr lang="sl-SI" b="1" dirty="0" smtClean="0"/>
              <a:t>(kaj si želimo razvijati in kaj želimo s tem doseči)</a:t>
            </a:r>
            <a:endParaRPr lang="sl-SI" dirty="0" smtClean="0"/>
          </a:p>
          <a:p>
            <a:r>
              <a:rPr lang="sl-SI" dirty="0" smtClean="0"/>
              <a:t> </a:t>
            </a:r>
          </a:p>
          <a:p>
            <a:r>
              <a:rPr lang="sl-SI" dirty="0" smtClean="0"/>
              <a:t> </a:t>
            </a:r>
          </a:p>
          <a:p>
            <a:pPr lvl="0"/>
            <a:r>
              <a:rPr lang="sl-SI" b="1" dirty="0" smtClean="0"/>
              <a:t>Turizem – maksimalni ekonomski učinek v lokalnem okolju, varovanje okolja, kulturne dediščine in obnova zapuščenih stavb, doživetja, razpršeni hotel, delovna mesta, povezovanje majhnih ponudnikov</a:t>
            </a:r>
            <a:endParaRPr lang="sl-SI" dirty="0" smtClean="0"/>
          </a:p>
          <a:p>
            <a:pPr lvl="0"/>
            <a:r>
              <a:rPr lang="sl-SI" b="1" dirty="0" smtClean="0"/>
              <a:t>Lokalna samooskrba, </a:t>
            </a:r>
            <a:r>
              <a:rPr lang="sl-SI" b="1" dirty="0" err="1" smtClean="0"/>
              <a:t>eko</a:t>
            </a:r>
            <a:r>
              <a:rPr lang="sl-SI" b="1" dirty="0" smtClean="0"/>
              <a:t>-kmetijstvo, blagovna znamka, zadružništvo,delovna mesta</a:t>
            </a:r>
            <a:endParaRPr lang="sl-SI" dirty="0" smtClean="0"/>
          </a:p>
          <a:p>
            <a:pPr lvl="0"/>
            <a:r>
              <a:rPr lang="sl-SI" b="1" dirty="0" smtClean="0"/>
              <a:t>Ekologija in turizem</a:t>
            </a:r>
            <a:endParaRPr lang="sl-SI" dirty="0" smtClean="0"/>
          </a:p>
          <a:p>
            <a:pPr lvl="0"/>
            <a:r>
              <a:rPr lang="sl-SI" b="1" dirty="0" smtClean="0"/>
              <a:t>Infrastruktura kot generator razvoja – obnova, ki prinaša različne učinke, poudarek, da uporabno za domačine in turiste</a:t>
            </a:r>
            <a:endParaRPr lang="sl-SI" dirty="0" smtClean="0"/>
          </a:p>
          <a:p>
            <a:pPr lvl="0"/>
            <a:r>
              <a:rPr lang="sl-SI" b="1" dirty="0" smtClean="0"/>
              <a:t>Zgodba/blagovna znamka regije</a:t>
            </a:r>
            <a:endParaRPr lang="sl-SI" dirty="0" smtClean="0"/>
          </a:p>
          <a:p>
            <a:pPr lvl="0"/>
            <a:r>
              <a:rPr lang="sl-SI" b="1" dirty="0" smtClean="0"/>
              <a:t>Upravljanje z naravno in kulturno dediščino – domačini so glavni akterji/nosilci – zadruge (Kraški rob, Dragonja)</a:t>
            </a:r>
            <a:endParaRPr lang="sl-SI" dirty="0" smtClean="0"/>
          </a:p>
          <a:p>
            <a:r>
              <a:rPr lang="sl-SI" b="1" dirty="0" smtClean="0"/>
              <a:t> </a:t>
            </a:r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899</Words>
  <Application>Microsoft Office PowerPoint</Application>
  <PresentationFormat>Po meri</PresentationFormat>
  <Paragraphs>249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16</vt:i4>
      </vt:variant>
    </vt:vector>
  </HeadingPairs>
  <TitlesOfParts>
    <vt:vector size="17" baseType="lpstr">
      <vt:lpstr>Office Theme</vt:lpstr>
      <vt:lpstr>  Aktivnosti /rezultati projekta “Soustvarjamo trajnostni razvoj območja Dragonje”  Razvojni potenciali in ovire: pogledi prebivalcev na varovanje narave in razvoj podeželja Slovenske Istre  (predstavitev rezultatov terenskega dela)</vt:lpstr>
      <vt:lpstr>AKTIVNOSTI /REZULTATI PROJEKTA “SOUSTVARJAMO TRAJNOSTNI RAZVOJ OBMOČJA DRAGONJE”</vt:lpstr>
      <vt:lpstr>Diapozitiv 3</vt:lpstr>
      <vt:lpstr>Diapozitiv 4</vt:lpstr>
      <vt:lpstr>Pogledi na kakovost življenja na podeželju (2010)</vt:lpstr>
      <vt:lpstr>Vključevanje v aktivnosti razvoja podeželja, seznanjenost z razvojnimi projekti, LEADER… (2015)</vt:lpstr>
      <vt:lpstr>Razvojne prioritete in potenciali (2010, 2015)</vt:lpstr>
      <vt:lpstr>Razvojne prioritete in potenciali (2010, 2015)</vt:lpstr>
      <vt:lpstr>Diapozitiv 9</vt:lpstr>
      <vt:lpstr>SWOT ANALIZA OBMOČJA</vt:lpstr>
      <vt:lpstr>Varovanje in ohranjanje narave, okolja in kulturne dediščine (2015)</vt:lpstr>
      <vt:lpstr>Diapozitiv 12</vt:lpstr>
      <vt:lpstr>Diapozitiv 13</vt:lpstr>
      <vt:lpstr>Diapozitiv 14</vt:lpstr>
      <vt:lpstr>Diapozitiv 15</vt:lpstr>
      <vt:lpstr>Diapozitiv 16</vt:lpstr>
    </vt:vector>
  </TitlesOfParts>
  <Company>Södertörns högskola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Romina</dc:creator>
  <cp:lastModifiedBy>Administrator</cp:lastModifiedBy>
  <cp:revision>93</cp:revision>
  <dcterms:created xsi:type="dcterms:W3CDTF">2015-09-29T18:42:55Z</dcterms:created>
  <dcterms:modified xsi:type="dcterms:W3CDTF">2015-10-25T12:51:23Z</dcterms:modified>
</cp:coreProperties>
</file>