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573D"/>
    <a:srgbClr val="A7BF43"/>
    <a:srgbClr val="71BF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4659" autoAdjust="0"/>
  </p:normalViewPr>
  <p:slideViewPr>
    <p:cSldViewPr>
      <p:cViewPr varScale="1">
        <p:scale>
          <a:sx n="106" d="100"/>
          <a:sy n="106" d="100"/>
        </p:scale>
        <p:origin x="-18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pPr/>
              <a:t>25.10.2015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lekija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parenetwork.org/" TargetMode="External"/><Relationship Id="rId5" Type="http://schemas.openxmlformats.org/officeDocument/2006/relationships/hyperlink" Target="http://www.drustvo-podezelje.si/" TargetMode="External"/><Relationship Id="rId4" Type="http://schemas.openxmlformats.org/officeDocument/2006/relationships/hyperlink" Target="http://www.las-prlekij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grafika\MKGP\spp\ppt\SPP-ppt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187624" y="41490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Ime Priimek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187624" y="444640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</a:rPr>
              <a:t>Kraj, datum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ctrTitle"/>
          </p:nvPr>
        </p:nvSpPr>
        <p:spPr>
          <a:xfrm>
            <a:off x="3275856" y="1340769"/>
            <a:ext cx="5868144" cy="2088231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PODEŽELSKI PARLAMENTI </a:t>
            </a:r>
            <a:br>
              <a:rPr lang="sl-SI" b="1" dirty="0" smtClean="0">
                <a:solidFill>
                  <a:schemeClr val="bg1"/>
                </a:solidFill>
              </a:rPr>
            </a:br>
            <a:r>
              <a:rPr lang="sl-SI" b="1" dirty="0" smtClean="0">
                <a:solidFill>
                  <a:schemeClr val="bg1"/>
                </a:solidFill>
              </a:rPr>
              <a:t>V EVROPI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" name="Podnaslov 2"/>
          <p:cNvSpPr>
            <a:spLocks noGrp="1"/>
          </p:cNvSpPr>
          <p:nvPr>
            <p:ph type="subTitle" idx="1"/>
          </p:nvPr>
        </p:nvSpPr>
        <p:spPr>
          <a:xfrm>
            <a:off x="3779912" y="3716742"/>
            <a:ext cx="4968552" cy="3024626"/>
          </a:xfrm>
        </p:spPr>
        <p:txBody>
          <a:bodyPr>
            <a:normAutofit/>
          </a:bodyPr>
          <a:lstStyle/>
          <a:p>
            <a:pPr algn="l"/>
            <a:r>
              <a:rPr lang="sl-SI" sz="2600" b="1" dirty="0" smtClean="0">
                <a:solidFill>
                  <a:schemeClr val="bg1"/>
                </a:solidFill>
              </a:rPr>
              <a:t>Goran Šoster</a:t>
            </a:r>
            <a:r>
              <a:rPr lang="sl-SI" sz="2600" dirty="0" smtClean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lang="sl-SI" sz="2600" dirty="0">
                <a:solidFill>
                  <a:schemeClr val="bg1"/>
                </a:solidFill>
              </a:rPr>
              <a:t>p</a:t>
            </a:r>
            <a:r>
              <a:rPr lang="sl-SI" sz="2600" dirty="0" smtClean="0">
                <a:solidFill>
                  <a:schemeClr val="bg1"/>
                </a:solidFill>
              </a:rPr>
              <a:t>odpredsednik DRSP,</a:t>
            </a:r>
          </a:p>
          <a:p>
            <a:pPr algn="l"/>
            <a:r>
              <a:rPr lang="sl-SI" sz="2600" dirty="0" smtClean="0">
                <a:solidFill>
                  <a:schemeClr val="bg1"/>
                </a:solidFill>
              </a:rPr>
              <a:t>LAS Prlekija</a:t>
            </a:r>
          </a:p>
          <a:p>
            <a:pPr algn="l"/>
            <a:r>
              <a:rPr lang="sl-SI" sz="2600" dirty="0" smtClean="0">
                <a:solidFill>
                  <a:schemeClr val="bg1"/>
                </a:solidFill>
              </a:rPr>
              <a:t>Marezige, 30. september, 2015</a:t>
            </a:r>
            <a:endParaRPr lang="sl-SI" sz="2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029325"/>
            <a:ext cx="1200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165751"/>
            <a:ext cx="2179011" cy="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SLOVENSKI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DRSP – Društvo za razvoj slovenskega podeželja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1.SPP enodnevni dogodek leta 2011; 150 udeležencev; praznovanje 20. obletnice neodvisnosti;</a:t>
            </a:r>
          </a:p>
          <a:p>
            <a:pPr>
              <a:buFontTx/>
              <a:buChar char="-"/>
            </a:pPr>
            <a:r>
              <a:rPr lang="sl-SI" sz="2400" dirty="0" smtClean="0"/>
              <a:t>2.SPP dvodnevni dogodek leta 2012; 300 udeležencev razpravlja o Skupni kmetijski politiki;</a:t>
            </a:r>
          </a:p>
          <a:p>
            <a:pPr>
              <a:buFontTx/>
              <a:buChar char="-"/>
            </a:pPr>
            <a:r>
              <a:rPr lang="sl-SI" sz="2400" dirty="0" smtClean="0"/>
              <a:t>3.SPP dvodnevni dogodek 2015; 250 udeležencev…</a:t>
            </a:r>
          </a:p>
          <a:p>
            <a:pPr>
              <a:buFontTx/>
              <a:buChar char="-"/>
            </a:pPr>
            <a:r>
              <a:rPr lang="sl-SI" sz="2400" dirty="0"/>
              <a:t>m</a:t>
            </a:r>
            <a:r>
              <a:rPr lang="sl-SI" sz="2400" dirty="0" smtClean="0"/>
              <a:t>očna finančna in organizacijska podpora Mreže za podeželje (MKGP) – tehnična pomoč PRP</a:t>
            </a:r>
          </a:p>
          <a:p>
            <a:pPr>
              <a:buFontTx/>
              <a:buChar char="-"/>
            </a:pPr>
            <a:r>
              <a:rPr lang="sl-SI" sz="2400" dirty="0" smtClean="0"/>
              <a:t>prezentacije, delavnice, razprave, izmenjava mnenj in izkušenj;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druženje; vpliv na mnenjske voditelje in odločevalce; graditev mostu med civilno družbo, stroko in javnim sektorjem.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82544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LATVIJSKI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Latvijski podeželski forum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dvodnevni dogodek leta 2013 in 2015; </a:t>
            </a:r>
          </a:p>
          <a:p>
            <a:pPr>
              <a:buFontTx/>
              <a:buChar char="-"/>
            </a:pPr>
            <a:r>
              <a:rPr lang="sl-SI" sz="2400" dirty="0" smtClean="0"/>
              <a:t>preko 200 udeležencev; močna mednarodna delegacija;</a:t>
            </a:r>
          </a:p>
          <a:p>
            <a:pPr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redstavitve regij, delavnice, strokovna predavanja, razprave, izmenjava mnenj in izkušenj, obiski terena;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druženje; vpliv na politiko razvoja podeželja, poenotenje glasu podeželja po principu „od spodaj navzgor“.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240180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LITVANSKI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Unija litvanskih podeželskih skupnosti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enodnevni dogodek leta 2014 in 2015; </a:t>
            </a:r>
          </a:p>
          <a:p>
            <a:pPr>
              <a:buFontTx/>
              <a:buChar char="-"/>
            </a:pPr>
            <a:r>
              <a:rPr lang="sl-SI" sz="2400" dirty="0" smtClean="0"/>
              <a:t>150 udeležencev; močne omejitve udeležencev kljub enormnemu interesu;</a:t>
            </a:r>
          </a:p>
          <a:p>
            <a:pPr>
              <a:buFontTx/>
              <a:buChar char="-"/>
            </a:pPr>
            <a:r>
              <a:rPr lang="sl-SI" sz="2400" dirty="0" smtClean="0"/>
              <a:t>močna, politično obarvana deklaracija;</a:t>
            </a:r>
          </a:p>
          <a:p>
            <a:pPr>
              <a:buFontTx/>
              <a:buChar char="-"/>
            </a:pPr>
            <a:r>
              <a:rPr lang="sl-SI" sz="2400" dirty="0"/>
              <a:t>š</a:t>
            </a:r>
            <a:r>
              <a:rPr lang="sl-SI" sz="2400" dirty="0" smtClean="0"/>
              <a:t>iroko gibanje z nizkim proračunom; </a:t>
            </a:r>
          </a:p>
          <a:p>
            <a:pPr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trokovna predavanja, razprave, izmenjava mnenj in izkušenj;</a:t>
            </a:r>
          </a:p>
          <a:p>
            <a:pPr>
              <a:buFontTx/>
              <a:buChar char="-"/>
            </a:pPr>
            <a:r>
              <a:rPr lang="sl-SI" sz="2400" dirty="0"/>
              <a:t>n</a:t>
            </a:r>
            <a:r>
              <a:rPr lang="sl-SI" sz="2400" dirty="0" smtClean="0"/>
              <a:t>eodzivnost vlade in vladnih organizacij; slaba prisotnost politikov.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269604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ŠKOTSKI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koalicija nevladnih organizacij, </a:t>
            </a:r>
            <a:r>
              <a:rPr lang="sl-SI" sz="2400" dirty="0" smtClean="0"/>
              <a:t>podprta s takrat vladajočo </a:t>
            </a:r>
            <a:r>
              <a:rPr lang="sl-SI" sz="2400" b="1" dirty="0" smtClean="0"/>
              <a:t>Nacionalno stranko </a:t>
            </a:r>
            <a:r>
              <a:rPr lang="sl-SI" sz="2400" dirty="0" smtClean="0"/>
              <a:t>(scenarij odcepitve od UK);</a:t>
            </a:r>
          </a:p>
          <a:p>
            <a:pPr>
              <a:buFontTx/>
              <a:buChar char="-"/>
            </a:pPr>
            <a:r>
              <a:rPr lang="sl-SI" sz="2400" dirty="0" smtClean="0"/>
              <a:t>dvodnevni dogodek prvič v letu 2014; </a:t>
            </a:r>
          </a:p>
          <a:p>
            <a:pPr>
              <a:buFontTx/>
              <a:buChar char="-"/>
            </a:pPr>
            <a:r>
              <a:rPr lang="sl-SI" sz="2400" dirty="0" smtClean="0"/>
              <a:t>Okrog 400 udeležencev;</a:t>
            </a:r>
          </a:p>
          <a:p>
            <a:pPr>
              <a:buFontTx/>
              <a:buChar char="-"/>
            </a:pPr>
            <a:r>
              <a:rPr lang="sl-SI" sz="2400" dirty="0" smtClean="0"/>
              <a:t>uvodna in zaključna strokovna predavanja, delavnice, tvorna razprava, </a:t>
            </a:r>
            <a:r>
              <a:rPr lang="sl-SI" sz="2400" dirty="0"/>
              <a:t>izmenjava mnenj in </a:t>
            </a:r>
            <a:r>
              <a:rPr lang="sl-SI" sz="2400" dirty="0" smtClean="0"/>
              <a:t>izkušenj, odlična medijska pokritost, dobra mednarodna udeležba;</a:t>
            </a:r>
          </a:p>
          <a:p>
            <a:pPr>
              <a:buFontTx/>
              <a:buChar char="-"/>
            </a:pPr>
            <a:r>
              <a:rPr lang="sl-SI" sz="2400" dirty="0" smtClean="0"/>
              <a:t>soliden proračun (vlada), široka udeležba iz javnega, zasebnega in nevladnega sektorja, prisotnost politike; 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poenotenje v novo podeželsko mrežo, močnejša podeželska iniciativa, večja povezanost v horizontalni osi (med ciljnimi skupinami) in vertikalni osi (med civilno družbo in predstavniki države).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289680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HRVAŠKI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Hrvaška mreža za razvoj podeželja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dvodnevni dogodek prvič v letu 2015; </a:t>
            </a:r>
          </a:p>
          <a:p>
            <a:pPr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reko 200 udeležencev; slab odziv vladnih organizacij in politikov, močna delegacija iz EESC;</a:t>
            </a:r>
          </a:p>
          <a:p>
            <a:pPr>
              <a:buFontTx/>
              <a:buChar char="-"/>
            </a:pPr>
            <a:r>
              <a:rPr lang="sl-SI" sz="2400" dirty="0"/>
              <a:t>strokovna predavanja, razprave, izmenjava mnenj in </a:t>
            </a:r>
            <a:r>
              <a:rPr lang="sl-SI" sz="2400" dirty="0" smtClean="0"/>
              <a:t>izkušenj, obiski primerov dobre prakse, lokalna tržnica, praznovanje;</a:t>
            </a:r>
            <a:endParaRPr lang="sl-SI" sz="2400" dirty="0"/>
          </a:p>
          <a:p>
            <a:pPr>
              <a:buFontTx/>
              <a:buChar char="-"/>
            </a:pPr>
            <a:r>
              <a:rPr lang="sl-SI" sz="2400" dirty="0" smtClean="0"/>
              <a:t>sprejem deklaracije;</a:t>
            </a:r>
          </a:p>
          <a:p>
            <a:pPr>
              <a:buFontTx/>
              <a:buChar char="-"/>
            </a:pPr>
            <a:r>
              <a:rPr lang="sl-SI" sz="2400" dirty="0"/>
              <a:t>š</a:t>
            </a:r>
            <a:r>
              <a:rPr lang="sl-SI" sz="2400" dirty="0" smtClean="0"/>
              <a:t>iroko gibanje z nizkim proračunom, prevladujoča udeležba iz lokalnih akcijskih skupin; 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močnejša povezanost akterjev razvoja na podeželju, vpliv na politiko preko objavljanja člankov v medijih, izmenjava izkušenj, deklaracija.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383561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PODEŽELSKI PARLAMENT V BOSNI IN HERCEGOVINI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Mreža za razvoj podeželja BiH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enodnevni dogodek prvič v letu 2015; </a:t>
            </a:r>
          </a:p>
          <a:p>
            <a:pPr>
              <a:buFontTx/>
              <a:buChar char="-"/>
            </a:pPr>
            <a:r>
              <a:rPr lang="sl-SI" sz="2400" dirty="0" smtClean="0"/>
              <a:t>Okrog 150 udeležencev;</a:t>
            </a:r>
          </a:p>
          <a:p>
            <a:pPr>
              <a:buFontTx/>
              <a:buChar char="-"/>
            </a:pPr>
            <a:r>
              <a:rPr lang="sl-SI" sz="2400" dirty="0" smtClean="0"/>
              <a:t>uvodna predavanja iz različnih delov in sektorjev na podeželju, živahna razprava, </a:t>
            </a:r>
            <a:r>
              <a:rPr lang="sl-SI" sz="2400" dirty="0"/>
              <a:t>izmenjava mnenj in </a:t>
            </a:r>
            <a:r>
              <a:rPr lang="sl-SI" sz="2400" dirty="0" smtClean="0"/>
              <a:t>izkušenj, dobra medijska pokritost;</a:t>
            </a:r>
            <a:endParaRPr lang="sl-SI" sz="2400" dirty="0"/>
          </a:p>
          <a:p>
            <a:pPr>
              <a:buFontTx/>
              <a:buChar char="-"/>
            </a:pPr>
            <a:r>
              <a:rPr lang="sl-SI" sz="2400" dirty="0" smtClean="0"/>
              <a:t>sprejem deklaracije;</a:t>
            </a:r>
          </a:p>
          <a:p>
            <a:pPr>
              <a:buFontTx/>
              <a:buChar char="-"/>
            </a:pPr>
            <a:r>
              <a:rPr lang="sl-SI" sz="2400" dirty="0" smtClean="0"/>
              <a:t>nizek proračun, kombiniran z evropskim  projektom; široka udeležba iz javnega, zasebnega in nevladnega sektorja, prisotnost vseh etničnih skupin; 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konstruktiven </a:t>
            </a:r>
            <a:r>
              <a:rPr lang="sl-SI" sz="2400" dirty="0" err="1" smtClean="0"/>
              <a:t>medetnični</a:t>
            </a:r>
            <a:r>
              <a:rPr lang="sl-SI" sz="2400" dirty="0" smtClean="0"/>
              <a:t> dialog, iskanje rešitev za nerazvito podeželje ne glede na pripadnost, druženje, krepitev  šibkega zaupanja.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39453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EVROPSKI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132857"/>
            <a:ext cx="8064896" cy="496855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Nosilci pobude </a:t>
            </a:r>
            <a:r>
              <a:rPr lang="sl-SI" sz="2400" b="1" dirty="0" smtClean="0"/>
              <a:t>PREPARE, ERCA, ELARD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1.ERP enodnevni dogodek prvič v letu 2013, 150 udeležencev, enodnevni dogodek; </a:t>
            </a:r>
          </a:p>
          <a:p>
            <a:pPr>
              <a:buFontTx/>
              <a:buChar char="-"/>
            </a:pPr>
            <a:r>
              <a:rPr lang="sl-SI" sz="2400" dirty="0" smtClean="0"/>
              <a:t>2.ERP štiridnevni dogodek v novembru 2015, 300 udeležencev (delegacije), kombiniran proračun evropskega projekta in gostitelja (</a:t>
            </a:r>
            <a:r>
              <a:rPr lang="sl-SI" sz="2400" dirty="0"/>
              <a:t>A</a:t>
            </a:r>
            <a:r>
              <a:rPr lang="sl-SI" sz="2400" dirty="0" smtClean="0"/>
              <a:t>vstrija);</a:t>
            </a:r>
          </a:p>
          <a:p>
            <a:pPr>
              <a:buFontTx/>
              <a:buChar char="-"/>
            </a:pPr>
            <a:r>
              <a:rPr lang="sl-SI" sz="2400" dirty="0" smtClean="0"/>
              <a:t>uvodna predavanja, razprava, </a:t>
            </a:r>
            <a:r>
              <a:rPr lang="sl-SI" sz="2400" dirty="0"/>
              <a:t>izmenjava mnenj in </a:t>
            </a:r>
            <a:r>
              <a:rPr lang="sl-SI" sz="2400" dirty="0" smtClean="0"/>
              <a:t>izkušenj, enodnevne ekskurzije z ogledom številnih primerov dobre prakse, druženje, proslavljanje;</a:t>
            </a:r>
            <a:endParaRPr lang="sl-SI" sz="2400" dirty="0"/>
          </a:p>
          <a:p>
            <a:pPr>
              <a:buFontTx/>
              <a:buChar char="-"/>
            </a:pPr>
            <a:r>
              <a:rPr lang="sl-SI" sz="2400" dirty="0" smtClean="0"/>
              <a:t>sprejem deklaracije je osrednjega pomena;</a:t>
            </a:r>
          </a:p>
          <a:p>
            <a:pPr>
              <a:buFontTx/>
              <a:buChar char="-"/>
            </a:pPr>
            <a:r>
              <a:rPr lang="sl-SI" sz="2400" dirty="0" smtClean="0"/>
              <a:t>visok proračun in kvaliteta prireditve, udeležba iz okrog 40 držav, prevladujoča prisotnost civilne družbe, državne strukture le kot gostje (brez glasovalne pravice); 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sprejem deklaracije za vpliv na politiko razvoja podeželja, izmenjava izkušenj in znanj na meddržavni ravni, druženje, krepitev mednarodnih vezi, združitev rezultatov kampanj v več kot 30 državah v enoten dokument.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153799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4" cy="1143000"/>
          </a:xfrm>
        </p:spPr>
        <p:txBody>
          <a:bodyPr>
            <a:noAutofit/>
          </a:bodyPr>
          <a:lstStyle/>
          <a:p>
            <a:pPr algn="l"/>
            <a:r>
              <a:rPr lang="sl-SI" sz="3600" b="1" dirty="0" smtClean="0">
                <a:solidFill>
                  <a:srgbClr val="A7573D"/>
                </a:solidFill>
              </a:rPr>
              <a:t>KAKŠEN JE PRISPEVEK PODEŽELSKIH PARLAMENTOV EVROPSKEMU PODEŽELJU ?</a:t>
            </a:r>
            <a:endParaRPr lang="sl-SI" sz="3600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123728"/>
            <a:ext cx="8064896" cy="4977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 smtClean="0"/>
              <a:t>Podeželski parlamenti: </a:t>
            </a:r>
          </a:p>
          <a:p>
            <a:pPr>
              <a:buFontTx/>
              <a:buChar char="-"/>
            </a:pPr>
            <a:r>
              <a:rPr lang="sl-SI" sz="2400" dirty="0"/>
              <a:t>prispevajo k tvornemu dialogu med  civilno družbo in državo;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prispevajo k hitrejšemu uveljavljanju nove paradigme (medsektorsko usklajen pristop k razvoju podeželja);</a:t>
            </a:r>
          </a:p>
          <a:p>
            <a:pPr>
              <a:buFontTx/>
              <a:buChar char="-"/>
            </a:pPr>
            <a:r>
              <a:rPr lang="sl-SI" sz="2400" dirty="0"/>
              <a:t>m</a:t>
            </a:r>
            <a:r>
              <a:rPr lang="sl-SI" sz="2400" dirty="0" smtClean="0"/>
              <a:t>anifestirajo dober primer participativne demokracije;</a:t>
            </a:r>
          </a:p>
          <a:p>
            <a:pPr>
              <a:buFontTx/>
              <a:buChar char="-"/>
            </a:pPr>
            <a:r>
              <a:rPr lang="sl-SI" sz="2400" dirty="0" smtClean="0"/>
              <a:t>ustvarjajo prostor za srečevanje</a:t>
            </a:r>
            <a:r>
              <a:rPr lang="sl-SI" sz="2400" dirty="0"/>
              <a:t> </a:t>
            </a:r>
            <a:r>
              <a:rPr lang="sl-SI" sz="2400" dirty="0" smtClean="0"/>
              <a:t>in druženje prebivalcev podeželja in za izmenjavo mnenj in izkušenj;</a:t>
            </a:r>
          </a:p>
          <a:p>
            <a:pPr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o nevtralna politična arena, v kateri lahko tudi „mali ljudje“ izrazijo svoje mnenje in ga delijo z množico;</a:t>
            </a:r>
          </a:p>
          <a:p>
            <a:pPr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o glasniki podeželskih interesov v širši družbi, uveljavljajo jih po principu „od spodaj navzgor“; </a:t>
            </a:r>
          </a:p>
          <a:p>
            <a:pPr>
              <a:buFontTx/>
              <a:buChar char="-"/>
            </a:pPr>
            <a:r>
              <a:rPr lang="sl-SI" sz="2400" dirty="0"/>
              <a:t>d</a:t>
            </a:r>
            <a:r>
              <a:rPr lang="sl-SI" sz="2400" dirty="0" smtClean="0"/>
              <a:t>ajejo prednost ljudem z vizijo.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1499841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grafika\MKGP\spp\ppt\SPP-ppt1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64896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Hvala za pozornost!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8"/>
            <a:ext cx="806489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3000" b="1" dirty="0" smtClean="0"/>
              <a:t>Goran Šoster 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Direktor Prleške razvojne agencije: </a:t>
            </a:r>
            <a:r>
              <a:rPr lang="sl-SI" sz="2400" dirty="0" smtClean="0">
                <a:hlinkClick r:id="rId3"/>
              </a:rPr>
              <a:t>www.prlekija.com</a:t>
            </a:r>
            <a:r>
              <a:rPr lang="sl-SI" sz="2400" dirty="0" smtClean="0"/>
              <a:t> </a:t>
            </a:r>
            <a:endParaRPr lang="sl-SI" sz="2400" dirty="0"/>
          </a:p>
          <a:p>
            <a:pPr>
              <a:buNone/>
            </a:pPr>
            <a:r>
              <a:rPr lang="sl-SI" sz="2400" dirty="0" smtClean="0"/>
              <a:t>Upravljavec LAS Prlekija: </a:t>
            </a:r>
            <a:r>
              <a:rPr lang="sl-SI" sz="2400" dirty="0" smtClean="0">
                <a:hlinkClick r:id="rId4"/>
              </a:rPr>
              <a:t>www.las-prlekija.com</a:t>
            </a: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Podpredsednik DRSP: </a:t>
            </a:r>
            <a:r>
              <a:rPr lang="sl-SI" sz="2400" dirty="0" smtClean="0">
                <a:hlinkClick r:id="rId5"/>
              </a:rPr>
              <a:t>www.drustvo-podezelje.si</a:t>
            </a:r>
            <a:r>
              <a:rPr lang="sl-SI" sz="3000" dirty="0" smtClean="0"/>
              <a:t> </a:t>
            </a:r>
          </a:p>
          <a:p>
            <a:pPr>
              <a:buNone/>
            </a:pPr>
            <a:r>
              <a:rPr lang="sl-SI" sz="2400" dirty="0" smtClean="0"/>
              <a:t>Član vodstva PREPARE: </a:t>
            </a:r>
            <a:r>
              <a:rPr lang="sl-SI" sz="2400" dirty="0" smtClean="0">
                <a:hlinkClick r:id="rId6"/>
              </a:rPr>
              <a:t>www.preparenetwork.org</a:t>
            </a:r>
            <a:r>
              <a:rPr lang="sl-SI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6128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grafika\MKGP\spp\ppt\SPP-ppt1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64896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Načrt predstavitve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8"/>
            <a:ext cx="806489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3000" dirty="0" smtClean="0"/>
              <a:t>Evropske spodbude podeželskim parlamentom</a:t>
            </a:r>
          </a:p>
          <a:p>
            <a:pPr>
              <a:buNone/>
            </a:pPr>
            <a:endParaRPr lang="sl-SI" sz="3000" dirty="0"/>
          </a:p>
          <a:p>
            <a:pPr>
              <a:buNone/>
            </a:pPr>
            <a:r>
              <a:rPr lang="sl-SI" sz="3000" dirty="0" smtClean="0"/>
              <a:t>Pregled obstoječih podeželskih parlamentov</a:t>
            </a:r>
          </a:p>
          <a:p>
            <a:pPr>
              <a:buNone/>
            </a:pPr>
            <a:endParaRPr lang="sl-SI" sz="3000" dirty="0"/>
          </a:p>
          <a:p>
            <a:pPr>
              <a:buNone/>
            </a:pPr>
            <a:r>
              <a:rPr lang="sl-SI" sz="3000" dirty="0" smtClean="0"/>
              <a:t>Kakšen je prispevek podeželskih parlamentov evropskemu podeželju?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>
                <a:solidFill>
                  <a:srgbClr val="A7573D"/>
                </a:solidFill>
              </a:rPr>
              <a:t>Evropske spodbude podeželskim parlamentom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8"/>
            <a:ext cx="8064896" cy="4437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l-SI" sz="2800" dirty="0"/>
              <a:t>Odločilna vloga partnerstva PREPARE za širitev iniciative podeželskih parlamentov iz severa Evrope na jug</a:t>
            </a:r>
          </a:p>
          <a:p>
            <a:pPr>
              <a:buNone/>
            </a:pPr>
            <a:r>
              <a:rPr lang="sl-SI" sz="2800" dirty="0"/>
              <a:t>PREPARE – Partnership for Rural Europe:</a:t>
            </a:r>
          </a:p>
          <a:p>
            <a:pPr>
              <a:buFontTx/>
              <a:buChar char="-"/>
            </a:pPr>
            <a:r>
              <a:rPr lang="sl-SI" sz="2800" dirty="0"/>
              <a:t>natisne knjigo Podeželski parlamenti (tudi slovenski prevod);</a:t>
            </a:r>
          </a:p>
          <a:p>
            <a:pPr>
              <a:buFontTx/>
              <a:buChar char="-"/>
            </a:pPr>
            <a:r>
              <a:rPr lang="sl-SI" sz="2800" dirty="0"/>
              <a:t>organizira seminarje o principih participativne demokracije;</a:t>
            </a:r>
          </a:p>
          <a:p>
            <a:pPr>
              <a:buFontTx/>
              <a:buChar char="-"/>
            </a:pPr>
            <a:r>
              <a:rPr lang="sl-SI" sz="2800" dirty="0"/>
              <a:t>omogoča članom udeležbo na podeželskih parlamentih;</a:t>
            </a:r>
          </a:p>
          <a:p>
            <a:pPr>
              <a:buFontTx/>
              <a:buChar char="-"/>
            </a:pPr>
            <a:r>
              <a:rPr lang="sl-SI" sz="2800" dirty="0"/>
              <a:t>finančno podpira izvedbo podeželskih parlamentov v Sloveniji, Latviji in Estoniji;</a:t>
            </a:r>
          </a:p>
          <a:p>
            <a:pPr>
              <a:buFontTx/>
              <a:buChar char="-"/>
            </a:pPr>
            <a:r>
              <a:rPr lang="sl-SI" sz="2800" dirty="0"/>
              <a:t>nudi strokovno pomoč in izmenjavo informacij številnim zainteresiranim državam za izvedbo podeželskih </a:t>
            </a:r>
            <a:r>
              <a:rPr lang="sl-SI" sz="2800" dirty="0" smtClean="0"/>
              <a:t>parlamentov</a:t>
            </a:r>
          </a:p>
          <a:p>
            <a:pPr>
              <a:buFontTx/>
              <a:buChar char="-"/>
            </a:pPr>
            <a:r>
              <a:rPr lang="sl-SI" sz="3000" dirty="0" smtClean="0"/>
              <a:t>Podpre </a:t>
            </a:r>
            <a:r>
              <a:rPr lang="sl-SI" sz="3000" dirty="0"/>
              <a:t>pobudo in soorganizira Evropski podeželski parlament</a:t>
            </a:r>
            <a:endParaRPr lang="sl-SI" sz="2800" dirty="0"/>
          </a:p>
          <a:p>
            <a:pPr>
              <a:buNone/>
            </a:pP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xmlns="" val="295874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Sodelovanje nevladnih organizacij za razvoj podeželja na evropski ravni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400" b="1" dirty="0" smtClean="0"/>
              <a:t>PREPARE</a:t>
            </a:r>
            <a:r>
              <a:rPr lang="sl-SI" sz="2400" dirty="0" smtClean="0"/>
              <a:t> – Partnerstvo za podeželsko Evropo </a:t>
            </a:r>
          </a:p>
          <a:p>
            <a:pPr>
              <a:buNone/>
            </a:pPr>
            <a:r>
              <a:rPr lang="sl-SI" sz="2400" dirty="0"/>
              <a:t>	</a:t>
            </a:r>
            <a:r>
              <a:rPr lang="sl-SI" sz="2400" dirty="0" smtClean="0"/>
              <a:t>(članice iz 17 držav; krovne nacionalnih mreže za razvoj podeželja; slovensko podeželje predstavlja v mreži DRSP)</a:t>
            </a:r>
          </a:p>
          <a:p>
            <a:pPr>
              <a:buNone/>
            </a:pPr>
            <a:r>
              <a:rPr lang="sl-SI" sz="2400" b="1" dirty="0" smtClean="0"/>
              <a:t>ELARD</a:t>
            </a:r>
            <a:r>
              <a:rPr lang="sl-SI" sz="2400" dirty="0" smtClean="0"/>
              <a:t> – Združenje lokalnih akcijskih skupin</a:t>
            </a:r>
          </a:p>
          <a:p>
            <a:pPr>
              <a:buNone/>
            </a:pPr>
            <a:r>
              <a:rPr lang="sl-SI" sz="2400" dirty="0"/>
              <a:t>	</a:t>
            </a:r>
            <a:r>
              <a:rPr lang="sl-SI" sz="2400" dirty="0" smtClean="0"/>
              <a:t>(članice iz 22 držav; LAS in mreže za podeželje, posredno vključenih polovica vseh LAS v Evropi; DRSP članica iz SLO)</a:t>
            </a:r>
          </a:p>
          <a:p>
            <a:pPr>
              <a:buNone/>
            </a:pPr>
            <a:r>
              <a:rPr lang="sl-SI" sz="2400" b="1" dirty="0" smtClean="0"/>
              <a:t>ERCA</a:t>
            </a:r>
            <a:r>
              <a:rPr lang="sl-SI" sz="2400" dirty="0" smtClean="0"/>
              <a:t> – Združenje podeželskih skupnosti</a:t>
            </a:r>
          </a:p>
          <a:p>
            <a:pPr>
              <a:buFontTx/>
              <a:buChar char="-"/>
            </a:pPr>
            <a:r>
              <a:rPr lang="sl-SI" sz="2400" dirty="0" smtClean="0"/>
              <a:t>PARTNERSTVO TREH MREŽ PRIPRAVI 2.ERP</a:t>
            </a:r>
          </a:p>
          <a:p>
            <a:pPr>
              <a:buFontTx/>
              <a:buChar char="-"/>
            </a:pPr>
            <a:r>
              <a:rPr lang="sl-SI" sz="2400" dirty="0" smtClean="0"/>
              <a:t>POVEZANI IMAMO MOČNEJŠI VPLIV NA EVROPSKO POLITIKO</a:t>
            </a:r>
          </a:p>
          <a:p>
            <a:pPr>
              <a:buFontTx/>
              <a:buChar char="-"/>
            </a:pPr>
            <a:r>
              <a:rPr lang="sl-SI" sz="2400" dirty="0" smtClean="0"/>
              <a:t>DOSEGANJE SINERGIJ Z DOPOLNJEVANJEM POSLANSTEV</a:t>
            </a:r>
          </a:p>
          <a:p>
            <a:pPr>
              <a:buNone/>
            </a:pP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xmlns="" val="196962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64896" cy="114300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ŠVEDSKI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sz="2400" b="1" dirty="0" err="1" smtClean="0"/>
              <a:t>Hela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Swerige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Ska</a:t>
            </a:r>
            <a:r>
              <a:rPr lang="sl-SI" sz="2400" b="1" dirty="0" smtClean="0"/>
              <a:t> Leva </a:t>
            </a:r>
            <a:r>
              <a:rPr lang="sl-SI" sz="2400" dirty="0" smtClean="0"/>
              <a:t>prične s pobudo leta 1989;</a:t>
            </a:r>
          </a:p>
          <a:p>
            <a:pPr>
              <a:buFontTx/>
              <a:buChar char="-"/>
            </a:pPr>
            <a:r>
              <a:rPr lang="sl-SI" sz="2400" dirty="0" smtClean="0"/>
              <a:t>3-4 dnevne prireditve, vsako drugo leto;</a:t>
            </a:r>
          </a:p>
          <a:p>
            <a:pPr>
              <a:buFontTx/>
              <a:buChar char="-"/>
            </a:pPr>
            <a:r>
              <a:rPr lang="sl-SI" sz="2400" dirty="0"/>
              <a:t>v</a:t>
            </a:r>
            <a:r>
              <a:rPr lang="sl-SI" sz="2400" dirty="0" smtClean="0"/>
              <a:t>sakega PP se udeleži okrog 1.000 udeležencev;</a:t>
            </a:r>
          </a:p>
          <a:p>
            <a:pPr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risotnost najvišjih državnih politikov; priložnost za srečanja; </a:t>
            </a:r>
          </a:p>
          <a:p>
            <a:pPr>
              <a:buFontTx/>
              <a:buChar char="-"/>
            </a:pPr>
            <a:r>
              <a:rPr lang="sl-SI" sz="2400" dirty="0"/>
              <a:t>k</a:t>
            </a:r>
            <a:r>
              <a:rPr lang="sl-SI" sz="2400" dirty="0" smtClean="0"/>
              <a:t>ombiniranje izmenjave znanj in izkušenj s soočanji različnih videnj, argumentov</a:t>
            </a:r>
            <a:r>
              <a:rPr lang="sl-SI" sz="2400" dirty="0"/>
              <a:t> </a:t>
            </a:r>
            <a:r>
              <a:rPr lang="sl-SI" sz="2400" dirty="0" smtClean="0"/>
              <a:t>in zahtev na delavnicah, predstavitvah, obiskih na terenu</a:t>
            </a:r>
            <a:r>
              <a:rPr lang="sl-SI" sz="2400" dirty="0"/>
              <a:t> </a:t>
            </a:r>
            <a:r>
              <a:rPr lang="sl-SI" sz="2400" dirty="0" smtClean="0"/>
              <a:t>in druženjih;</a:t>
            </a:r>
          </a:p>
          <a:p>
            <a:pPr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odeljevanje nagrad „Vas leta“;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druženje, izmenjave izkušenj, spreminjanje lokalnih skupnosti, vpliv na podeželsko in na druge politike, socialne spremembe preko medijev, krepitev organizacije s 5.000 enotami</a:t>
            </a:r>
          </a:p>
          <a:p>
            <a:pPr>
              <a:buFontTx/>
              <a:buChar char="-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315648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ESTONSKI PODEŽELSKI PARLAMENT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KODUKANT</a:t>
            </a:r>
            <a:r>
              <a:rPr lang="sl-SI" sz="2400" dirty="0" smtClean="0"/>
              <a:t>, ki združuje estonska vaška društva in Lokalne akcijske skupine;</a:t>
            </a:r>
          </a:p>
          <a:p>
            <a:pPr>
              <a:buFontTx/>
              <a:buChar char="-"/>
            </a:pPr>
            <a:r>
              <a:rPr lang="sl-SI" sz="2400" dirty="0" smtClean="0"/>
              <a:t>3 dnevni dogodki; vsako drugo leto;</a:t>
            </a:r>
          </a:p>
          <a:p>
            <a:pPr>
              <a:buFontTx/>
              <a:buChar char="-"/>
            </a:pPr>
            <a:r>
              <a:rPr lang="sl-SI" sz="2400" dirty="0" smtClean="0"/>
              <a:t>350-400 udeležencev;</a:t>
            </a:r>
          </a:p>
          <a:p>
            <a:pPr>
              <a:buFontTx/>
              <a:buChar char="-"/>
            </a:pPr>
            <a:r>
              <a:rPr lang="sl-SI" sz="2400" dirty="0" smtClean="0"/>
              <a:t>Predstavitve, delavnice, obiski terena, mednarodni del, razstava, proslavljanje;</a:t>
            </a:r>
          </a:p>
          <a:p>
            <a:pPr>
              <a:buFontTx/>
              <a:buChar char="-"/>
            </a:pPr>
            <a:r>
              <a:rPr lang="sl-SI" sz="2400" dirty="0" smtClean="0"/>
              <a:t>nagrada „Vas leta“;</a:t>
            </a:r>
          </a:p>
          <a:p>
            <a:pPr>
              <a:buFontTx/>
              <a:buChar char="-"/>
            </a:pPr>
            <a:r>
              <a:rPr lang="sl-SI" sz="2400" dirty="0" smtClean="0"/>
              <a:t>dolgoletna prisotnost predsednika države;</a:t>
            </a:r>
          </a:p>
          <a:p>
            <a:pPr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prejemanje deklaracij in spremljanje doseženega napredka;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 podobni švedskemu podeželskemu parlamentu.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28428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PODEŽELSKI PARLAMENT V FINSKI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Švedski študijski center</a:t>
            </a:r>
            <a:r>
              <a:rPr lang="sl-SI" sz="2400" dirty="0" smtClean="0"/>
              <a:t>, ki združuje švedsko govoreče posameznike in organizacije;</a:t>
            </a:r>
          </a:p>
          <a:p>
            <a:pPr>
              <a:buFontTx/>
              <a:buChar char="-"/>
            </a:pPr>
            <a:r>
              <a:rPr lang="sl-SI" sz="2400" dirty="0" smtClean="0"/>
              <a:t>enodnevni dogodki; vsako drugo leto, s pričetkom 1990;</a:t>
            </a:r>
          </a:p>
          <a:p>
            <a:pPr>
              <a:buFontTx/>
              <a:buChar char="-"/>
            </a:pPr>
            <a:r>
              <a:rPr lang="sl-SI" sz="2400" dirty="0" smtClean="0"/>
              <a:t>100 udeležencev;</a:t>
            </a:r>
          </a:p>
          <a:p>
            <a:pPr>
              <a:buFontTx/>
              <a:buChar char="-"/>
            </a:pPr>
            <a:r>
              <a:rPr lang="sl-SI" sz="2400" dirty="0"/>
              <a:t>u</a:t>
            </a:r>
            <a:r>
              <a:rPr lang="sl-SI" sz="2400" dirty="0" smtClean="0"/>
              <a:t>gledni predavatelji, razprave, predlogi;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spodbujanje švedsko govorečih prebivalcev podeželja k aktivni drži; vpliv na ljudi, ki odločajo.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312800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PODEŽELSKI PARLAMENT V NIZOZEMSKI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Združenje malih podeželskih jeder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enodnevni dogodki; organizirani vsako leto;</a:t>
            </a:r>
          </a:p>
          <a:p>
            <a:pPr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reko 100 udeležencev;</a:t>
            </a:r>
          </a:p>
          <a:p>
            <a:pPr>
              <a:buFontTx/>
              <a:buChar char="-"/>
            </a:pPr>
            <a:r>
              <a:rPr lang="sl-SI" sz="2400" dirty="0" smtClean="0"/>
              <a:t>glavni namen je zbrati in izmenjati mnenja;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druženja; krepitev glasu iz podeželja, na katerem živi 35% prebivalstva.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99366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grafika\MKGP\spp\ppt\SPP-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69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A7573D"/>
                </a:solidFill>
              </a:rPr>
              <a:t>PODEŽELSKI PARLAMENT V SLOVAŠKI</a:t>
            </a:r>
            <a:endParaRPr lang="sl-SI" b="1" dirty="0">
              <a:solidFill>
                <a:srgbClr val="A7573D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420887"/>
            <a:ext cx="8064896" cy="44974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Nosilec pobude je </a:t>
            </a:r>
            <a:r>
              <a:rPr lang="sl-SI" sz="2400" b="1" dirty="0" smtClean="0"/>
              <a:t>VIPA – Podeželski parlament</a:t>
            </a:r>
            <a:r>
              <a:rPr lang="sl-SI" sz="2400" dirty="0" smtClean="0"/>
              <a:t>;</a:t>
            </a:r>
          </a:p>
          <a:p>
            <a:pPr>
              <a:buFontTx/>
              <a:buChar char="-"/>
            </a:pPr>
            <a:r>
              <a:rPr lang="sl-SI" sz="2400" dirty="0" smtClean="0"/>
              <a:t>enodnevni dogodki; organizirani vsako leto;</a:t>
            </a:r>
          </a:p>
          <a:p>
            <a:pPr>
              <a:buFontTx/>
              <a:buChar char="-"/>
            </a:pPr>
            <a:r>
              <a:rPr lang="sl-SI" sz="2400" dirty="0" smtClean="0"/>
              <a:t>okrog 100 udeležencev;</a:t>
            </a:r>
          </a:p>
          <a:p>
            <a:pPr>
              <a:buFontTx/>
              <a:buChar char="-"/>
            </a:pPr>
            <a:r>
              <a:rPr lang="sl-SI" sz="2400" dirty="0" smtClean="0"/>
              <a:t>prezentacije, razprave, izmenjava mnenj in izkušenj;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ezultati: druženje; vpliv na mnenjske voditelje in odločevalce.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294412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1232</Words>
  <Application>Microsoft Office PowerPoint</Application>
  <PresentationFormat>Diaprojekcija na zaslonu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PODEŽELSKI PARLAMENTI  V EVROPI</vt:lpstr>
      <vt:lpstr>Načrt predstavitve</vt:lpstr>
      <vt:lpstr>Evropske spodbude podeželskim parlamentom</vt:lpstr>
      <vt:lpstr>Sodelovanje nevladnih organizacij za razvoj podeželja na evropski ravni</vt:lpstr>
      <vt:lpstr>ŠVEDSKI PODEŽELSKI PARLAMENT</vt:lpstr>
      <vt:lpstr>ESTONSKI PODEŽELSKI PARLAMENT</vt:lpstr>
      <vt:lpstr>PODEŽELSKI PARLAMENT V FINSKI</vt:lpstr>
      <vt:lpstr>PODEŽELSKI PARLAMENT V NIZOZEMSKI</vt:lpstr>
      <vt:lpstr>PODEŽELSKI PARLAMENT V SLOVAŠKI</vt:lpstr>
      <vt:lpstr>SLOVENSKI PODEŽELSKI PARLAMENT</vt:lpstr>
      <vt:lpstr>LATVIJSKI PODEŽELSKI PARLAMENT</vt:lpstr>
      <vt:lpstr>LITVANSKI PODEŽELSKI PARLAMENT</vt:lpstr>
      <vt:lpstr>ŠKOTSKI PODEŽELSKI PARLAMENT</vt:lpstr>
      <vt:lpstr>HRVAŠKI PODEŽELSKI PARLAMENT</vt:lpstr>
      <vt:lpstr>PODEŽELSKI PARLAMENT V BOSNI IN HERCEGOVINI</vt:lpstr>
      <vt:lpstr>EVROPSKI PODEŽELSKI PARLAMENT</vt:lpstr>
      <vt:lpstr>KAKŠEN JE PRISPEVEK PODEŽELSKIH PARLAMENTOV EVROPSKEMU PODEŽELJU ?</vt:lpstr>
      <vt:lpstr>Hvala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Administrator</cp:lastModifiedBy>
  <cp:revision>41</cp:revision>
  <dcterms:created xsi:type="dcterms:W3CDTF">2013-07-08T19:32:47Z</dcterms:created>
  <dcterms:modified xsi:type="dcterms:W3CDTF">2015-10-25T12:37:38Z</dcterms:modified>
</cp:coreProperties>
</file>